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 ContentType="image/ti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6"/>
  </p:notesMasterIdLst>
  <p:sldIdLst>
    <p:sldId id="719" r:id="rId2"/>
    <p:sldId id="702" r:id="rId3"/>
    <p:sldId id="738" r:id="rId4"/>
    <p:sldId id="699" r:id="rId5"/>
    <p:sldId id="696" r:id="rId6"/>
    <p:sldId id="697" r:id="rId7"/>
    <p:sldId id="731" r:id="rId8"/>
    <p:sldId id="720" r:id="rId9"/>
    <p:sldId id="700" r:id="rId10"/>
    <p:sldId id="712" r:id="rId11"/>
    <p:sldId id="583" r:id="rId12"/>
    <p:sldId id="704" r:id="rId13"/>
    <p:sldId id="705" r:id="rId14"/>
    <p:sldId id="668" r:id="rId15"/>
    <p:sldId id="669" r:id="rId16"/>
    <p:sldId id="723" r:id="rId17"/>
    <p:sldId id="729" r:id="rId18"/>
    <p:sldId id="676" r:id="rId19"/>
    <p:sldId id="732" r:id="rId20"/>
    <p:sldId id="584" r:id="rId21"/>
    <p:sldId id="585" r:id="rId22"/>
    <p:sldId id="586" r:id="rId23"/>
    <p:sldId id="587" r:id="rId24"/>
    <p:sldId id="652" r:id="rId25"/>
    <p:sldId id="690" r:id="rId26"/>
    <p:sldId id="661" r:id="rId27"/>
    <p:sldId id="663" r:id="rId28"/>
    <p:sldId id="733" r:id="rId29"/>
    <p:sldId id="589" r:id="rId30"/>
    <p:sldId id="691" r:id="rId31"/>
    <p:sldId id="588" r:id="rId32"/>
    <p:sldId id="737" r:id="rId33"/>
    <p:sldId id="658" r:id="rId34"/>
    <p:sldId id="726" r:id="rId35"/>
    <p:sldId id="640" r:id="rId36"/>
    <p:sldId id="641" r:id="rId37"/>
    <p:sldId id="643" r:id="rId38"/>
    <p:sldId id="644" r:id="rId39"/>
    <p:sldId id="645" r:id="rId40"/>
    <p:sldId id="646" r:id="rId41"/>
    <p:sldId id="289" r:id="rId42"/>
    <p:sldId id="660" r:id="rId43"/>
    <p:sldId id="291" r:id="rId44"/>
    <p:sldId id="692" r:id="rId45"/>
  </p:sldIdLst>
  <p:sldSz cx="12192000" cy="6858000"/>
  <p:notesSz cx="6858000" cy="9144000"/>
  <p:embeddedFontLst>
    <p:embeddedFont>
      <p:font typeface="Algerian" panose="04020705040A02060702" pitchFamily="82" charset="0"/>
      <p:regular r:id="rId47"/>
    </p:embeddedFont>
    <p:embeddedFont>
      <p:font typeface="Consolas" panose="020B0609020204030204" pitchFamily="49" charset="0"/>
      <p:regular r:id="rId48"/>
      <p:bold r:id="rId49"/>
      <p:italic r:id="rId50"/>
      <p:boldItalic r:id="rId51"/>
    </p:embeddedFont>
    <p:embeddedFont>
      <p:font typeface="Ink Free" panose="03080402000500000000" pitchFamily="66" charset="0"/>
      <p:regular r:id="rId52"/>
    </p:embeddedFont>
    <p:embeddedFont>
      <p:font typeface="Verdana" panose="020B060403050404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891B8D7-70B1-4E0B-8092-ECC8DA46A10F}">
          <p14:sldIdLst>
            <p14:sldId id="719"/>
            <p14:sldId id="702"/>
            <p14:sldId id="738"/>
            <p14:sldId id="699"/>
            <p14:sldId id="696"/>
            <p14:sldId id="697"/>
            <p14:sldId id="731"/>
            <p14:sldId id="720"/>
            <p14:sldId id="700"/>
            <p14:sldId id="712"/>
            <p14:sldId id="583"/>
            <p14:sldId id="704"/>
            <p14:sldId id="705"/>
            <p14:sldId id="668"/>
            <p14:sldId id="669"/>
            <p14:sldId id="723"/>
            <p14:sldId id="729"/>
            <p14:sldId id="676"/>
            <p14:sldId id="732"/>
            <p14:sldId id="584"/>
            <p14:sldId id="585"/>
            <p14:sldId id="586"/>
            <p14:sldId id="587"/>
            <p14:sldId id="652"/>
            <p14:sldId id="690"/>
            <p14:sldId id="661"/>
            <p14:sldId id="663"/>
            <p14:sldId id="733"/>
            <p14:sldId id="589"/>
            <p14:sldId id="691"/>
            <p14:sldId id="588"/>
            <p14:sldId id="737"/>
            <p14:sldId id="658"/>
            <p14:sldId id="726"/>
            <p14:sldId id="640"/>
            <p14:sldId id="641"/>
            <p14:sldId id="643"/>
            <p14:sldId id="644"/>
            <p14:sldId id="645"/>
            <p14:sldId id="646"/>
            <p14:sldId id="289"/>
            <p14:sldId id="660"/>
            <p14:sldId id="291"/>
            <p14:sldId id="69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862" autoAdjust="0"/>
    <p:restoredTop sz="77616" autoAdjust="0"/>
  </p:normalViewPr>
  <p:slideViewPr>
    <p:cSldViewPr snapToGrid="0">
      <p:cViewPr varScale="1">
        <p:scale>
          <a:sx n="57" d="100"/>
          <a:sy n="57" d="100"/>
        </p:scale>
        <p:origin x="600" y="28"/>
      </p:cViewPr>
      <p:guideLst/>
    </p:cSldViewPr>
  </p:slideViewPr>
  <p:outlineViewPr>
    <p:cViewPr>
      <p:scale>
        <a:sx n="33" d="100"/>
        <a:sy n="33" d="100"/>
      </p:scale>
      <p:origin x="0" y="-956"/>
    </p:cViewPr>
  </p:outlineViewPr>
  <p:notesTextViewPr>
    <p:cViewPr>
      <p:scale>
        <a:sx n="75" d="100"/>
        <a:sy n="75" d="100"/>
      </p:scale>
      <p:origin x="0" y="0"/>
    </p:cViewPr>
  </p:notesTextViewPr>
  <p:sorterViewPr>
    <p:cViewPr varScale="1">
      <p:scale>
        <a:sx n="1" d="1"/>
        <a:sy n="1" d="1"/>
      </p:scale>
      <p:origin x="0" y="0"/>
    </p:cViewPr>
  </p:sorterViewPr>
  <p:notesViewPr>
    <p:cSldViewPr snapToGrid="0">
      <p:cViewPr varScale="1">
        <p:scale>
          <a:sx n="53" d="100"/>
          <a:sy n="53" d="100"/>
        </p:scale>
        <p:origin x="2236" y="2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7.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6.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E5181-6CF5-45F7-A87A-E0E0B1FD7549}"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37F07-1250-4CCE-B198-1B2887014F41}" type="slidenum">
              <a:rPr lang="en-US" smtClean="0"/>
              <a:t>‹#›</a:t>
            </a:fld>
            <a:endParaRPr lang="en-US"/>
          </a:p>
        </p:txBody>
      </p:sp>
    </p:spTree>
    <p:extLst>
      <p:ext uri="{BB962C8B-B14F-4D97-AF65-F5344CB8AC3E}">
        <p14:creationId xmlns:p14="http://schemas.microsoft.com/office/powerpoint/2010/main" val="2793470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a:t>
            </a:fld>
            <a:endParaRPr lang="en-US"/>
          </a:p>
        </p:txBody>
      </p:sp>
    </p:spTree>
    <p:extLst>
      <p:ext uri="{BB962C8B-B14F-4D97-AF65-F5344CB8AC3E}">
        <p14:creationId xmlns:p14="http://schemas.microsoft.com/office/powerpoint/2010/main" val="3467028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7D45D-864D-6F16-9399-9980DE25E0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EF937C-5A8B-D87B-37FA-06DDEDEB09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06CA6C-7677-4E66-F358-20ADFF87ACED}"/>
              </a:ext>
            </a:extLst>
          </p:cNvPr>
          <p:cNvSpPr>
            <a:spLocks noGrp="1"/>
          </p:cNvSpPr>
          <p:nvPr>
            <p:ph type="body" idx="1"/>
          </p:nvPr>
        </p:nvSpPr>
        <p:spPr/>
        <p:txBody>
          <a:bodyPr/>
          <a:lstStyle/>
          <a:p>
            <a:r>
              <a:rPr lang="en-US" dirty="0"/>
              <a:t>Let’s start by discussing how TypeScript lets you document what inputs a function or program can have.</a:t>
            </a:r>
          </a:p>
        </p:txBody>
      </p:sp>
      <p:sp>
        <p:nvSpPr>
          <p:cNvPr id="4" name="Slide Number Placeholder 3">
            <a:extLst>
              <a:ext uri="{FF2B5EF4-FFF2-40B4-BE49-F238E27FC236}">
                <a16:creationId xmlns:a16="http://schemas.microsoft.com/office/drawing/2014/main" id="{249F2DD3-B28E-1D3E-582A-20D17A8846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0782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29C69-E46E-6C74-D63C-D40BA802A4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6231F5-0669-23DE-22DA-8A46C96FD1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9310F7-07C9-547E-744A-369468C8F76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we’re talking about testing a </a:t>
            </a:r>
            <a:r>
              <a:rPr lang="en-US" i="1" dirty="0"/>
              <a:t>specific</a:t>
            </a:r>
            <a:r>
              <a:rPr lang="en-US" dirty="0"/>
              <a:t> function, we’re really talking about writing a </a:t>
            </a:r>
            <a:r>
              <a:rPr lang="en-US" i="1" dirty="0"/>
              <a:t>unit test</a:t>
            </a:r>
            <a:r>
              <a:rPr lang="en-US" dirty="0"/>
              <a:t>, that tests an isolated part of a program. Other parts of the program are responsible for respecting the contracts on our function, but that’s a problem for integration testing, which we’ll talk about more in a future lecture.</a:t>
            </a:r>
          </a:p>
          <a:p>
            <a:endParaRPr lang="en-US" dirty="0"/>
          </a:p>
          <a:p>
            <a:r>
              <a:rPr lang="en-US" dirty="0"/>
              <a:t>It’s valid to say “we never need to write unit test inputs that violate preconditions,” and it is also valid to look at this and say “we can’t possibly trust ourselves and the evolution of our code over time — test calling the function on an invalid message ID, or passing null as the chat ID, anyway!” There’s not a single right answer.</a:t>
            </a:r>
          </a:p>
          <a:p>
            <a:endParaRPr lang="en-US" dirty="0"/>
          </a:p>
          <a:p>
            <a:r>
              <a:rPr lang="en-US" dirty="0"/>
              <a:t>What are the drawbacks for writing tests that violate the function’s stated preconditions? (One answer: if you write tests that violate the preconditions, that may push you to check for the precondition violation in code. Which means your code is now more slower and more complicated than it had to be!)</a:t>
            </a:r>
          </a:p>
          <a:p>
            <a:endParaRPr lang="en-US" dirty="0"/>
          </a:p>
        </p:txBody>
      </p:sp>
      <p:sp>
        <p:nvSpPr>
          <p:cNvPr id="4" name="Slide Number Placeholder 3">
            <a:extLst>
              <a:ext uri="{FF2B5EF4-FFF2-40B4-BE49-F238E27FC236}">
                <a16:creationId xmlns:a16="http://schemas.microsoft.com/office/drawing/2014/main" id="{99683E5A-9417-322A-AF3B-7F666A3E9376}"/>
              </a:ext>
            </a:extLst>
          </p:cNvPr>
          <p:cNvSpPr>
            <a:spLocks noGrp="1"/>
          </p:cNvSpPr>
          <p:nvPr>
            <p:ph type="sldNum" sz="quarter" idx="5"/>
          </p:nvPr>
        </p:nvSpPr>
        <p:spPr/>
        <p:txBody>
          <a:bodyPr/>
          <a:lstStyle/>
          <a:p>
            <a:fld id="{07937F07-1250-4CCE-B198-1B2887014F41}" type="slidenum">
              <a:rPr lang="en-US" smtClean="0"/>
              <a:t>4</a:t>
            </a:fld>
            <a:endParaRPr lang="en-US"/>
          </a:p>
        </p:txBody>
      </p:sp>
    </p:spTree>
    <p:extLst>
      <p:ext uri="{BB962C8B-B14F-4D97-AF65-F5344CB8AC3E}">
        <p14:creationId xmlns:p14="http://schemas.microsoft.com/office/powerpoint/2010/main" val="568305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Shape 324"/>
          <p:cNvSpPr>
            <a:spLocks noGrp="1" noRot="1" noChangeAspect="1"/>
          </p:cNvSpPr>
          <p:nvPr>
            <p:ph type="sldImg"/>
          </p:nvPr>
        </p:nvSpPr>
        <p:spPr>
          <a:xfrm>
            <a:off x="381000" y="685800"/>
            <a:ext cx="6096000" cy="3429000"/>
          </a:xfrm>
          <a:prstGeom prst="rect">
            <a:avLst/>
          </a:prstGeom>
        </p:spPr>
        <p:txBody>
          <a:bodyPr/>
          <a:lstStyle/>
          <a:p>
            <a:endParaRPr/>
          </a:p>
        </p:txBody>
      </p:sp>
      <p:sp>
        <p:nvSpPr>
          <p:cNvPr id="325" name="Shape 325"/>
          <p:cNvSpPr>
            <a:spLocks noGrp="1"/>
          </p:cNvSpPr>
          <p:nvPr>
            <p:ph type="body" sz="quarter" idx="1"/>
          </p:nvPr>
        </p:nvSpPr>
        <p:spPr>
          <a:prstGeom prst="rect">
            <a:avLst/>
          </a:prstGeom>
        </p:spPr>
        <p:txBody>
          <a:bodyPr/>
          <a:lstStyle>
            <a:lvl1pPr defTabSz="914400">
              <a:defRPr sz="1200"/>
            </a:lvl1pPr>
          </a:lstStyle>
          <a:p>
            <a:r>
              <a:rPr lang="en-US" dirty="0"/>
              <a:t>Our focus in the last lecture was on testing as part of the test-driven development process: testing is so we know when we’re done building the thing we’re building. That’s still true, but there are some other important considerations worth mentioning.</a:t>
            </a:r>
          </a:p>
          <a:p>
            <a:endParaRPr lang="en-US" dirty="0"/>
          </a:p>
          <a:p>
            <a:r>
              <a:rPr lang="en-US" dirty="0"/>
              <a:t>Software engineering is about developing software for people in groups over time. The assumption behind test-driven specification is that the real specification is often not written out explicitly or precisely, so often the tests are the most effective documentation of that unwritten spec, and that documentation may be all that anyone remembers when it matters. </a:t>
            </a:r>
          </a:p>
          <a:p>
            <a:endParaRPr lang="en-US" dirty="0"/>
          </a:p>
          <a:p>
            <a:r>
              <a:rPr lang="en-US" dirty="0"/>
              <a:t>You may have specific domain knowledge that future developers who touch the code do not (or that you will forget)</a:t>
            </a:r>
          </a:p>
          <a:p>
            <a:endParaRPr lang="en-US" dirty="0"/>
          </a:p>
          <a:p>
            <a:r>
              <a:rPr lang="en-US" dirty="0"/>
              <a:t>This leads to the Beyonce rule:  "if you liked it you should have put a test on it".   This rule recognizes that often the tests *are* the specification.</a:t>
            </a:r>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DFC98-E2A8-20CC-E47E-A3D62A5406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A58091-5571-2F6A-5AD5-117F8D4403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F46AD6-FB09-0D82-691F-86AD1BE0524A}"/>
              </a:ext>
            </a:extLst>
          </p:cNvPr>
          <p:cNvSpPr>
            <a:spLocks noGrp="1"/>
          </p:cNvSpPr>
          <p:nvPr>
            <p:ph type="body" idx="1"/>
          </p:nvPr>
        </p:nvSpPr>
        <p:spPr/>
        <p:txBody>
          <a:bodyPr/>
          <a:lstStyle/>
          <a:p>
            <a:r>
              <a:rPr lang="en-US" dirty="0"/>
              <a:t>A digression: here’s a more “real” version of our example, a piece of code from the Spring 26  will codebase. Both the comments and the types are telling us about the function’s preconditions, which help set  the expectations for testing the code.</a:t>
            </a:r>
          </a:p>
          <a:p>
            <a:endParaRPr lang="en-US" dirty="0"/>
          </a:p>
          <a:p>
            <a:r>
              <a:rPr lang="en-US" dirty="0"/>
              <a:t>The written contracts in this function’s docstring are saying that the </a:t>
            </a:r>
            <a:r>
              <a:rPr lang="en-US" dirty="0" err="1"/>
              <a:t>chatId</a:t>
            </a:r>
            <a:r>
              <a:rPr lang="en-US" dirty="0"/>
              <a:t> input is something that </a:t>
            </a:r>
            <a:r>
              <a:rPr lang="en-US" i="1" dirty="0"/>
              <a:t>claims</a:t>
            </a:r>
            <a:r>
              <a:rPr lang="en-US" dirty="0"/>
              <a:t> to be a </a:t>
            </a:r>
            <a:r>
              <a:rPr lang="en-US" dirty="0" err="1"/>
              <a:t>chatId</a:t>
            </a:r>
            <a:r>
              <a:rPr lang="en-US" dirty="0"/>
              <a:t>, but it might not </a:t>
            </a:r>
            <a:r>
              <a:rPr lang="en-US" i="1" dirty="0"/>
              <a:t>actually</a:t>
            </a:r>
            <a:r>
              <a:rPr lang="en-US" dirty="0"/>
              <a:t> represent a real chat ID. The docstring for the `</a:t>
            </a:r>
            <a:r>
              <a:rPr lang="en-US" dirty="0" err="1"/>
              <a:t>messageId</a:t>
            </a:r>
            <a:r>
              <a:rPr lang="en-US" dirty="0"/>
              <a:t>` argument is saying that the </a:t>
            </a:r>
            <a:r>
              <a:rPr lang="en-US" dirty="0" err="1"/>
              <a:t>messageId</a:t>
            </a:r>
            <a:r>
              <a:rPr lang="en-US" dirty="0"/>
              <a:t> must be a valid id that corresponds to a message in the database.  (as it turns out, the code will accept </a:t>
            </a:r>
            <a:r>
              <a:rPr lang="en-US" i="1" dirty="0"/>
              <a:t>any</a:t>
            </a:r>
            <a:r>
              <a:rPr lang="en-US" i="0" dirty="0"/>
              <a:t> string as a </a:t>
            </a:r>
            <a:r>
              <a:rPr lang="en-US" i="0" dirty="0" err="1"/>
              <a:t>messageId</a:t>
            </a:r>
            <a:r>
              <a:rPr lang="en-US" i="0" dirty="0"/>
              <a:t>; there's no check to see that it is unique.  (mw says: I didn't write this code.  I don't know if duplicate </a:t>
            </a:r>
            <a:r>
              <a:rPr lang="en-US" i="0" dirty="0" err="1"/>
              <a:t>messageIds</a:t>
            </a:r>
            <a:r>
              <a:rPr lang="en-US" i="0" dirty="0"/>
              <a:t> may cause a problem </a:t>
            </a:r>
            <a:r>
              <a:rPr lang="en-US" i="0" dirty="0">
                <a:sym typeface="Wingdings" panose="05000000000000000000" pitchFamily="2" charset="2"/>
              </a:rPr>
              <a:t>)</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we’re writing unit tests based on this documentation, it means we’d definitely want to test this function with a valid chat ID and an invalid chat ID. But we’re requiring that the message ID is valid as a precondition of the function, so if we’re trusting that this function will be called in ways that respect the function’s contracts, we don’t need to test it with a random string message ID that can’t possibly correspond to a message.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5783F7D6-E117-4578-6CD9-C7D9C9E9520B}"/>
              </a:ext>
            </a:extLst>
          </p:cNvPr>
          <p:cNvSpPr>
            <a:spLocks noGrp="1"/>
          </p:cNvSpPr>
          <p:nvPr>
            <p:ph type="sldNum" sz="quarter" idx="5"/>
          </p:nvPr>
        </p:nvSpPr>
        <p:spPr/>
        <p:txBody>
          <a:bodyPr/>
          <a:lstStyle/>
          <a:p>
            <a:fld id="{07937F07-1250-4CCE-B198-1B2887014F41}" type="slidenum">
              <a:rPr lang="en-US" smtClean="0"/>
              <a:t>8</a:t>
            </a:fld>
            <a:endParaRPr lang="en-US"/>
          </a:p>
        </p:txBody>
      </p:sp>
    </p:spTree>
    <p:extLst>
      <p:ext uri="{BB962C8B-B14F-4D97-AF65-F5344CB8AC3E}">
        <p14:creationId xmlns:p14="http://schemas.microsoft.com/office/powerpoint/2010/main" val="3875022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Mention: “kind of interchangeable” has a formal name, “equivalence classes of inputs.”</a:t>
            </a:r>
          </a:p>
          <a:p>
            <a:endParaRPr lang="en-US" dirty="0"/>
          </a:p>
          <a:p>
            <a:r>
              <a:rPr lang="en-US" dirty="0"/>
              <a:t>There are two types of </a:t>
            </a:r>
            <a:r>
              <a:rPr lang="en-US" i="1" dirty="0"/>
              <a:t>contracts</a:t>
            </a:r>
            <a:r>
              <a:rPr lang="en-US" dirty="0"/>
              <a:t> in this function: the TypeScript one says that the input must be a number, and the one document in the precondition that says that it must be a nonnegative integer.</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10</a:t>
            </a:fld>
            <a:endParaRPr lang="en-US"/>
          </a:p>
        </p:txBody>
      </p:sp>
    </p:spTree>
    <p:extLst>
      <p:ext uri="{BB962C8B-B14F-4D97-AF65-F5344CB8AC3E}">
        <p14:creationId xmlns:p14="http://schemas.microsoft.com/office/powerpoint/2010/main" val="3638589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Having contracts checked by code is, generally, good! TypeScript helps us check some of our contracts, but obviously we may have preconditions that aren’t expressible in TypeScript.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There’s an important caveat, however!</a:t>
            </a:r>
          </a:p>
        </p:txBody>
      </p:sp>
      <p:sp>
        <p:nvSpPr>
          <p:cNvPr id="4" name="Slide Number Placeholder 3"/>
          <p:cNvSpPr>
            <a:spLocks noGrp="1"/>
          </p:cNvSpPr>
          <p:nvPr>
            <p:ph type="sldNum" sz="quarter" idx="5"/>
          </p:nvPr>
        </p:nvSpPr>
        <p:spPr/>
        <p:txBody>
          <a:bodyPr/>
          <a:lstStyle/>
          <a:p>
            <a:fld id="{07937F07-1250-4CCE-B198-1B2887014F41}" type="slidenum">
              <a:rPr lang="en-US" smtClean="0"/>
              <a:t>11</a:t>
            </a:fld>
            <a:endParaRPr lang="en-US"/>
          </a:p>
        </p:txBody>
      </p:sp>
    </p:spTree>
    <p:extLst>
      <p:ext uri="{BB962C8B-B14F-4D97-AF65-F5344CB8AC3E}">
        <p14:creationId xmlns:p14="http://schemas.microsoft.com/office/powerpoint/2010/main" val="2171515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CB425-B43A-7680-97E7-564D28D699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54EBA1-E6E5-5512-37D0-2337A70756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8EF7EE-97FD-33CC-2BB5-43CA86B79B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critical point about TypeScript, and one that can be really surprising at first.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In Java, we’d need to be concerned that some malicious function would call an analogue of “</a:t>
            </a:r>
            <a:r>
              <a:rPr lang="en-US" i="0" dirty="0" err="1"/>
              <a:t>helloNTimes</a:t>
            </a:r>
            <a:r>
              <a:rPr lang="en-US" i="0" dirty="0"/>
              <a:t>” with a negative number, but there’d be no way to call it with a value of some completely unexpected type: Java would never allow such a thing to happen.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That’s not true about TypeScript</a:t>
            </a:r>
          </a:p>
        </p:txBody>
      </p:sp>
      <p:sp>
        <p:nvSpPr>
          <p:cNvPr id="4" name="Slide Number Placeholder 3">
            <a:extLst>
              <a:ext uri="{FF2B5EF4-FFF2-40B4-BE49-F238E27FC236}">
                <a16:creationId xmlns:a16="http://schemas.microsoft.com/office/drawing/2014/main" id="{21426478-8011-8E27-F7FB-E1E4C9016FF2}"/>
              </a:ext>
            </a:extLst>
          </p:cNvPr>
          <p:cNvSpPr>
            <a:spLocks noGrp="1"/>
          </p:cNvSpPr>
          <p:nvPr>
            <p:ph type="sldNum" sz="quarter" idx="5"/>
          </p:nvPr>
        </p:nvSpPr>
        <p:spPr/>
        <p:txBody>
          <a:bodyPr/>
          <a:lstStyle/>
          <a:p>
            <a:fld id="{07937F07-1250-4CCE-B198-1B2887014F41}" type="slidenum">
              <a:rPr lang="en-US" smtClean="0"/>
              <a:t>12</a:t>
            </a:fld>
            <a:endParaRPr lang="en-US"/>
          </a:p>
        </p:txBody>
      </p:sp>
    </p:spTree>
    <p:extLst>
      <p:ext uri="{BB962C8B-B14F-4D97-AF65-F5344CB8AC3E}">
        <p14:creationId xmlns:p14="http://schemas.microsoft.com/office/powerpoint/2010/main" val="264769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F92EF-EA7C-F0E3-7E16-E78A231E2A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8C4B27-BF1C-B8D8-3117-99262E9C8E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47DE24-FCE8-CA74-234B-0B8F88F116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Unlike some languages, the type contracts in TypeScript are </a:t>
            </a:r>
            <a:r>
              <a:rPr lang="en-US" i="1" dirty="0"/>
              <a:t>totally unchecked</a:t>
            </a:r>
            <a:r>
              <a:rPr lang="en-US" i="0" dirty="0"/>
              <a:t> — Node will happily run the function with an argument that is not a JavaScript number at all, just as it will happily run it on an input that violates the “nonnegative integer” contract in the precondition. Node will run code even if TypeScript says it’s bad!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But it’s even worse: no matter how picky you make TypeScript, it can be pretty easily convinced to ignore obvious type errors, such as this one. This is fundamental to TypeScript, but can be very confusing if you’re used to types in languages that aren’t Python and JavaScript.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So why are we using TypeScript at all? Well, a lot of people obviously find a lot of value in using TypeScript, and we’re using it in this course for a reason. </a:t>
            </a:r>
            <a:r>
              <a:rPr lang="en-US" dirty="0"/>
              <a:t>The reality is that different software projects use TypeScript in fundamentally different ways. It’s possible, in most cases, to make choices in a project that make mistakes less likely. In general, the more you utilize TypeScript type to prevent violating a function’s contracts, the faster you’ll find bugs, and the less you’ll need to rely on your integration tests to find issues.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project code sets up the </a:t>
            </a:r>
            <a:r>
              <a:rPr lang="en-US" dirty="0" err="1"/>
              <a:t>ESLint</a:t>
            </a:r>
            <a:r>
              <a:rPr lang="en-US" dirty="0"/>
              <a:t> linter with a lot of rules that enforce this strict use of TypeScript.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p:txBody>
      </p:sp>
      <p:sp>
        <p:nvSpPr>
          <p:cNvPr id="4" name="Slide Number Placeholder 3">
            <a:extLst>
              <a:ext uri="{FF2B5EF4-FFF2-40B4-BE49-F238E27FC236}">
                <a16:creationId xmlns:a16="http://schemas.microsoft.com/office/drawing/2014/main" id="{B114256B-7FE2-DC76-E3A4-8C13F828D829}"/>
              </a:ext>
            </a:extLst>
          </p:cNvPr>
          <p:cNvSpPr>
            <a:spLocks noGrp="1"/>
          </p:cNvSpPr>
          <p:nvPr>
            <p:ph type="sldNum" sz="quarter" idx="5"/>
          </p:nvPr>
        </p:nvSpPr>
        <p:spPr/>
        <p:txBody>
          <a:bodyPr/>
          <a:lstStyle/>
          <a:p>
            <a:fld id="{07937F07-1250-4CCE-B198-1B2887014F41}" type="slidenum">
              <a:rPr lang="en-US" smtClean="0"/>
              <a:t>13</a:t>
            </a:fld>
            <a:endParaRPr lang="en-US"/>
          </a:p>
        </p:txBody>
      </p:sp>
    </p:spTree>
    <p:extLst>
      <p:ext uri="{BB962C8B-B14F-4D97-AF65-F5344CB8AC3E}">
        <p14:creationId xmlns:p14="http://schemas.microsoft.com/office/powerpoint/2010/main" val="2683380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3D2D4-3B06-92DD-2ABB-088B1DBA78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A101BA-48A2-D84E-4FC4-92812349A7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C17B64-C914-2D5D-3BBC-4469E3D1FD1F}"/>
              </a:ext>
            </a:extLst>
          </p:cNvPr>
          <p:cNvSpPr>
            <a:spLocks noGrp="1"/>
          </p:cNvSpPr>
          <p:nvPr>
            <p:ph type="body" idx="1"/>
          </p:nvPr>
        </p:nvSpPr>
        <p:spPr/>
        <p:txBody>
          <a:bodyPr/>
          <a:lstStyle/>
          <a:p>
            <a:r>
              <a:rPr lang="en-US" dirty="0"/>
              <a:t>Not all inputs to your programs can be trusted to have any particular shape or form!</a:t>
            </a:r>
          </a:p>
          <a:p>
            <a:endParaRPr lang="en-US" dirty="0"/>
          </a:p>
          <a:p>
            <a:r>
              <a:rPr lang="en-US" dirty="0"/>
              <a:t>When you give an input to a website through a web browser, the code on the web browser will make sure the request has a specific format. But the nature of web applications is that those submissions can </a:t>
            </a:r>
            <a:r>
              <a:rPr lang="en-US" i="1" dirty="0"/>
              <a:t>always </a:t>
            </a:r>
            <a:r>
              <a:rPr lang="en-US" i="0" dirty="0"/>
              <a:t>be done in different ways, without the same guardrails.</a:t>
            </a:r>
          </a:p>
          <a:p>
            <a:r>
              <a:rPr lang="en-US" i="0" dirty="0"/>
              <a:t> </a:t>
            </a:r>
          </a:p>
          <a:p>
            <a:r>
              <a:rPr lang="en-US" i="0" dirty="0"/>
              <a:t>On the upper right we show the same action of creating a </a:t>
            </a:r>
            <a:r>
              <a:rPr lang="en-US" i="0" dirty="0" err="1"/>
              <a:t>GameNite</a:t>
            </a:r>
            <a:r>
              <a:rPr lang="en-US" i="0" dirty="0"/>
              <a:t> account being done through the “Postman” program (there’s a Postman tutorial on the website), and on the command line with a command-line “curl” command. (You can get “curl” commands out of Postman too.)</a:t>
            </a:r>
            <a:endParaRPr lang="en-US" dirty="0"/>
          </a:p>
        </p:txBody>
      </p:sp>
      <p:sp>
        <p:nvSpPr>
          <p:cNvPr id="4" name="Slide Number Placeholder 3">
            <a:extLst>
              <a:ext uri="{FF2B5EF4-FFF2-40B4-BE49-F238E27FC236}">
                <a16:creationId xmlns:a16="http://schemas.microsoft.com/office/drawing/2014/main" id="{2FF8C9A4-B2EE-6557-8062-EF8775204CD1}"/>
              </a:ext>
            </a:extLst>
          </p:cNvPr>
          <p:cNvSpPr>
            <a:spLocks noGrp="1"/>
          </p:cNvSpPr>
          <p:nvPr>
            <p:ph type="sldNum" sz="quarter" idx="5"/>
          </p:nvPr>
        </p:nvSpPr>
        <p:spPr/>
        <p:txBody>
          <a:bodyPr/>
          <a:lstStyle/>
          <a:p>
            <a:fld id="{07937F07-1250-4CCE-B198-1B2887014F41}" type="slidenum">
              <a:rPr lang="en-US" smtClean="0"/>
              <a:t>14</a:t>
            </a:fld>
            <a:endParaRPr lang="en-US"/>
          </a:p>
        </p:txBody>
      </p:sp>
    </p:spTree>
    <p:extLst>
      <p:ext uri="{BB962C8B-B14F-4D97-AF65-F5344CB8AC3E}">
        <p14:creationId xmlns:p14="http://schemas.microsoft.com/office/powerpoint/2010/main" val="2619626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3F2F5-3486-F3D4-01BD-3A260D56A4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BA9310-4DD7-173D-212C-E57A29B49F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FC2DE8-FE51-C4EA-5FC3-AEBE167FCF82}"/>
              </a:ext>
            </a:extLst>
          </p:cNvPr>
          <p:cNvSpPr>
            <a:spLocks noGrp="1"/>
          </p:cNvSpPr>
          <p:nvPr>
            <p:ph type="body" idx="1"/>
          </p:nvPr>
        </p:nvSpPr>
        <p:spPr/>
        <p:txBody>
          <a:bodyPr/>
          <a:lstStyle/>
          <a:p>
            <a:r>
              <a:rPr lang="en-US" dirty="0"/>
              <a:t>TypeScript has a way of dealing with inputs when you can’t trust that the input is going to obey any sort of contract: the unknown type.</a:t>
            </a:r>
          </a:p>
          <a:p>
            <a:endParaRPr lang="en-US" dirty="0"/>
          </a:p>
          <a:p>
            <a:r>
              <a:rPr lang="en-US" dirty="0"/>
              <a:t>(click)</a:t>
            </a:r>
          </a:p>
          <a:p>
            <a:r>
              <a:rPr lang="en-US" dirty="0"/>
              <a:t>If you have an unknown value and you try to do pretty much anything to it (such as cast it to uppercase like it’s a string), TypeScript will yell at you. </a:t>
            </a:r>
          </a:p>
          <a:p>
            <a:endParaRPr lang="en-US" dirty="0"/>
          </a:p>
          <a:p>
            <a:r>
              <a:rPr lang="en-US" dirty="0"/>
              <a:t>(click)</a:t>
            </a:r>
          </a:p>
          <a:p>
            <a:r>
              <a:rPr lang="en-US" dirty="0"/>
              <a:t>But if you check that it’s a string first with JavaScript’s </a:t>
            </a:r>
            <a:r>
              <a:rPr lang="en-US" dirty="0" err="1"/>
              <a:t>typeof</a:t>
            </a:r>
            <a:r>
              <a:rPr lang="en-US" dirty="0"/>
              <a:t> function, TypeScript will then remember that you’ve checked that it’s a string.</a:t>
            </a:r>
          </a:p>
        </p:txBody>
      </p:sp>
      <p:sp>
        <p:nvSpPr>
          <p:cNvPr id="4" name="Slide Number Placeholder 3">
            <a:extLst>
              <a:ext uri="{FF2B5EF4-FFF2-40B4-BE49-F238E27FC236}">
                <a16:creationId xmlns:a16="http://schemas.microsoft.com/office/drawing/2014/main" id="{9BF8BCC5-B2AB-557F-2B03-6F1C9309125F}"/>
              </a:ext>
            </a:extLst>
          </p:cNvPr>
          <p:cNvSpPr>
            <a:spLocks noGrp="1"/>
          </p:cNvSpPr>
          <p:nvPr>
            <p:ph type="sldNum" sz="quarter" idx="5"/>
          </p:nvPr>
        </p:nvSpPr>
        <p:spPr/>
        <p:txBody>
          <a:bodyPr/>
          <a:lstStyle/>
          <a:p>
            <a:fld id="{07937F07-1250-4CCE-B198-1B2887014F41}" type="slidenum">
              <a:rPr lang="en-US" smtClean="0"/>
              <a:t>15</a:t>
            </a:fld>
            <a:endParaRPr lang="en-US"/>
          </a:p>
        </p:txBody>
      </p:sp>
    </p:spTree>
    <p:extLst>
      <p:ext uri="{BB962C8B-B14F-4D97-AF65-F5344CB8AC3E}">
        <p14:creationId xmlns:p14="http://schemas.microsoft.com/office/powerpoint/2010/main" val="2639117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E1702-4BAC-79EB-B53B-BC8CF5D422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0FDF9D-7C0E-C4F8-454B-3BEA9702CC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4794D1-4E79-1855-BC36-03022E538370}"/>
              </a:ext>
            </a:extLst>
          </p:cNvPr>
          <p:cNvSpPr>
            <a:spLocks noGrp="1"/>
          </p:cNvSpPr>
          <p:nvPr>
            <p:ph type="body" idx="1"/>
          </p:nvPr>
        </p:nvSpPr>
        <p:spPr/>
        <p:txBody>
          <a:bodyPr/>
          <a:lstStyle/>
          <a:p>
            <a:r>
              <a:rPr lang="en-US" dirty="0"/>
              <a:t>Here’s a small webserver that uses Express, the same library that the course project uses. </a:t>
            </a:r>
          </a:p>
          <a:p>
            <a:endParaRPr lang="en-US" dirty="0"/>
          </a:p>
          <a:p>
            <a:r>
              <a:rPr lang="en-US" dirty="0"/>
              <a:t>The third line where we “use” </a:t>
            </a:r>
            <a:r>
              <a:rPr lang="en-US" dirty="0" err="1"/>
              <a:t>express.json</a:t>
            </a:r>
            <a:r>
              <a:rPr lang="en-US" dirty="0"/>
              <a:t>() covers an enormous amount of validation — it ensures that our web server will only respond to specific requests that send JSON data (we’ll be using JSON data a lot in the class, there’s an article about it in the resources for this lecture)</a:t>
            </a:r>
          </a:p>
          <a:p>
            <a:endParaRPr lang="en-US" dirty="0"/>
          </a:p>
          <a:p>
            <a:r>
              <a:rPr lang="en-US" dirty="0"/>
              <a:t>(click)</a:t>
            </a:r>
          </a:p>
          <a:p>
            <a:r>
              <a:rPr lang="en-US" dirty="0"/>
              <a:t>However, the line that lets `</a:t>
            </a:r>
            <a:r>
              <a:rPr lang="en-US" dirty="0" err="1"/>
              <a:t>req.body</a:t>
            </a:r>
            <a:r>
              <a:rPr lang="en-US" dirty="0"/>
              <a:t>` be treated as an `Auth` (where the second arrow is pointing) has some really unfortunate typescript happening. If you read this line, it looks like you’re now able to trust that the request body matches the `Auth` type. But this is not true. This line only works in Typescript because the express library treats untrusted request bodies as “any”, not as “unknown.” This makes the express server a lot easier to use… and also makes it a lot easier to make errors. It’s would have been better design for express to treat </a:t>
            </a:r>
            <a:r>
              <a:rPr lang="en-US" dirty="0" err="1"/>
              <a:t>req.body</a:t>
            </a:r>
            <a:r>
              <a:rPr lang="en-US" dirty="0"/>
              <a:t> as 'unknown’.</a:t>
            </a:r>
          </a:p>
          <a:p>
            <a:endParaRPr lang="en-US" dirty="0"/>
          </a:p>
          <a:p>
            <a:r>
              <a:rPr lang="en-US" dirty="0"/>
              <a:t>(History: the unknown type was only added to TypeScript in 2018, and the TypeScript spec for express dates back to at least 2012 — https://</a:t>
            </a:r>
            <a:r>
              <a:rPr lang="en-US" dirty="0" err="1"/>
              <a:t>github.com</a:t>
            </a:r>
            <a:r>
              <a:rPr lang="en-US" dirty="0"/>
              <a:t>/</a:t>
            </a:r>
            <a:r>
              <a:rPr lang="en-US" dirty="0" err="1"/>
              <a:t>DefinitelyTyped</a:t>
            </a:r>
            <a:r>
              <a:rPr lang="en-US" dirty="0"/>
              <a:t>/</a:t>
            </a:r>
            <a:r>
              <a:rPr lang="en-US" dirty="0" err="1"/>
              <a:t>DefinitelyTyped</a:t>
            </a:r>
            <a:r>
              <a:rPr lang="en-US" dirty="0"/>
              <a:t>/commit/a6f2316773e0456d947381afb7683a7ac6548e24 , specifically. So express uses the any type as another artifact of maintaining software over time.)</a:t>
            </a:r>
          </a:p>
          <a:p>
            <a:endParaRPr lang="en-US" dirty="0"/>
          </a:p>
          <a:p>
            <a:r>
              <a:rPr lang="en-US" dirty="0"/>
              <a:t>Given how complicated we just saw it was to make sure that an unknown input had the correct format, this decision mostly makes sense.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(Optional Q: what input would cause an exception that typescript would seem to make impossible? See next hidden slide)</a:t>
            </a:r>
          </a:p>
          <a:p>
            <a:endParaRPr lang="en-US" dirty="0"/>
          </a:p>
        </p:txBody>
      </p:sp>
      <p:sp>
        <p:nvSpPr>
          <p:cNvPr id="4" name="Slide Number Placeholder 3">
            <a:extLst>
              <a:ext uri="{FF2B5EF4-FFF2-40B4-BE49-F238E27FC236}">
                <a16:creationId xmlns:a16="http://schemas.microsoft.com/office/drawing/2014/main" id="{D39EB4E5-C472-2AD0-15A2-BA687D7569A5}"/>
              </a:ext>
            </a:extLst>
          </p:cNvPr>
          <p:cNvSpPr>
            <a:spLocks noGrp="1"/>
          </p:cNvSpPr>
          <p:nvPr>
            <p:ph type="sldNum" sz="quarter" idx="5"/>
          </p:nvPr>
        </p:nvSpPr>
        <p:spPr/>
        <p:txBody>
          <a:bodyPr/>
          <a:lstStyle/>
          <a:p>
            <a:fld id="{07937F07-1250-4CCE-B198-1B2887014F41}" type="slidenum">
              <a:rPr lang="en-US" smtClean="0"/>
              <a:t>16</a:t>
            </a:fld>
            <a:endParaRPr lang="en-US"/>
          </a:p>
        </p:txBody>
      </p:sp>
    </p:spTree>
    <p:extLst>
      <p:ext uri="{BB962C8B-B14F-4D97-AF65-F5344CB8AC3E}">
        <p14:creationId xmlns:p14="http://schemas.microsoft.com/office/powerpoint/2010/main" val="2822139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582AA-0745-BA15-74D3-06667398E1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5C473-E215-555C-0B09-E0427B4F5D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4BABB8-45F6-0015-2938-F3E70E175F23}"/>
              </a:ext>
            </a:extLst>
          </p:cNvPr>
          <p:cNvSpPr>
            <a:spLocks noGrp="1"/>
          </p:cNvSpPr>
          <p:nvPr>
            <p:ph type="body" idx="1"/>
          </p:nvPr>
        </p:nvSpPr>
        <p:spPr/>
        <p:txBody>
          <a:bodyPr/>
          <a:lstStyle/>
          <a:p>
            <a:r>
              <a:rPr lang="en-US" dirty="0"/>
              <a:t>There’s not a good answer to whether you need to test inputs that violate your contracts!</a:t>
            </a:r>
          </a:p>
          <a:p>
            <a:endParaRPr lang="en-US" dirty="0"/>
          </a:p>
          <a:p>
            <a:r>
              <a:rPr lang="en-US" dirty="0"/>
              <a:t>But you can’t trust anything that you’re receiving from the user over a network connection, even if the webpage prevents certain user actions. Many, many security vulnerabilities are just people getting this wrong.</a:t>
            </a:r>
          </a:p>
        </p:txBody>
      </p:sp>
      <p:sp>
        <p:nvSpPr>
          <p:cNvPr id="4" name="Slide Number Placeholder 3">
            <a:extLst>
              <a:ext uri="{FF2B5EF4-FFF2-40B4-BE49-F238E27FC236}">
                <a16:creationId xmlns:a16="http://schemas.microsoft.com/office/drawing/2014/main" id="{68A0AE77-A17A-0513-CD4C-9F4BA22F3571}"/>
              </a:ext>
            </a:extLst>
          </p:cNvPr>
          <p:cNvSpPr>
            <a:spLocks noGrp="1"/>
          </p:cNvSpPr>
          <p:nvPr>
            <p:ph type="sldNum" sz="quarter" idx="5"/>
          </p:nvPr>
        </p:nvSpPr>
        <p:spPr/>
        <p:txBody>
          <a:bodyPr/>
          <a:lstStyle/>
          <a:p>
            <a:fld id="{07937F07-1250-4CCE-B198-1B2887014F41}" type="slidenum">
              <a:rPr lang="en-US" smtClean="0"/>
              <a:t>18</a:t>
            </a:fld>
            <a:endParaRPr lang="en-US"/>
          </a:p>
        </p:txBody>
      </p:sp>
    </p:spTree>
    <p:extLst>
      <p:ext uri="{BB962C8B-B14F-4D97-AF65-F5344CB8AC3E}">
        <p14:creationId xmlns:p14="http://schemas.microsoft.com/office/powerpoint/2010/main" val="35973981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talks about what our goals are for writing enough tests. In most software engineering applications, when we </a:t>
            </a:r>
            <a:r>
              <a:rPr lang="en-US" i="1" dirty="0"/>
              <a:t>measure</a:t>
            </a:r>
            <a:r>
              <a:rPr lang="en-US" i="0" dirty="0"/>
              <a:t> whether we’re writing good tests, we are talking about measuring </a:t>
            </a:r>
            <a:r>
              <a:rPr lang="en-US" i="1" dirty="0"/>
              <a:t>code coverage.</a:t>
            </a:r>
            <a:endParaRPr lang="en-US" i="0" dirty="0"/>
          </a:p>
          <a:p>
            <a:endParaRPr lang="en-US" i="0" dirty="0"/>
          </a:p>
          <a:p>
            <a:r>
              <a:rPr lang="en-US" i="0" dirty="0"/>
              <a:t>Measuring code coverage is based on a really simple thought: if you’re not running code, you’re not testing it.</a:t>
            </a:r>
          </a:p>
        </p:txBody>
      </p:sp>
      <p:sp>
        <p:nvSpPr>
          <p:cNvPr id="4" name="Slide Number Placeholder 3"/>
          <p:cNvSpPr>
            <a:spLocks noGrp="1"/>
          </p:cNvSpPr>
          <p:nvPr>
            <p:ph type="sldNum" sz="quarter" idx="5"/>
          </p:nvPr>
        </p:nvSpPr>
        <p:spPr/>
        <p:txBody>
          <a:bodyPr/>
          <a:lstStyle/>
          <a:p>
            <a:fld id="{07937F07-1250-4CCE-B198-1B2887014F41}" type="slidenum">
              <a:rPr lang="en-US" smtClean="0"/>
              <a:t>20</a:t>
            </a:fld>
            <a:endParaRPr lang="en-US"/>
          </a:p>
        </p:txBody>
      </p:sp>
    </p:spTree>
    <p:extLst>
      <p:ext uri="{BB962C8B-B14F-4D97-AF65-F5344CB8AC3E}">
        <p14:creationId xmlns:p14="http://schemas.microsoft.com/office/powerpoint/2010/main" val="23779805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21</a:t>
            </a:fld>
            <a:endParaRPr lang="en-US"/>
          </a:p>
        </p:txBody>
      </p:sp>
    </p:spTree>
    <p:extLst>
      <p:ext uri="{BB962C8B-B14F-4D97-AF65-F5344CB8AC3E}">
        <p14:creationId xmlns:p14="http://schemas.microsoft.com/office/powerpoint/2010/main" val="25093707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22</a:t>
            </a:fld>
            <a:endParaRPr lang="en-US"/>
          </a:p>
        </p:txBody>
      </p:sp>
    </p:spTree>
    <p:extLst>
      <p:ext uri="{BB962C8B-B14F-4D97-AF65-F5344CB8AC3E}">
        <p14:creationId xmlns:p14="http://schemas.microsoft.com/office/powerpoint/2010/main" val="42574362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just the input 1 will get line coverage </a:t>
            </a:r>
            <a:r>
              <a:rPr lang="en-US" i="1" dirty="0"/>
              <a:t>and </a:t>
            </a:r>
            <a:r>
              <a:rPr lang="en-US" i="0" dirty="0"/>
              <a:t>branch coverage. That’s not great! But path coverage would take an infinite number of tests. This metric isn’t perfect!)</a:t>
            </a:r>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24</a:t>
            </a:fld>
            <a:endParaRPr lang="en-US"/>
          </a:p>
        </p:txBody>
      </p:sp>
    </p:spTree>
    <p:extLst>
      <p:ext uri="{BB962C8B-B14F-4D97-AF65-F5344CB8AC3E}">
        <p14:creationId xmlns:p14="http://schemas.microsoft.com/office/powerpoint/2010/main" val="4114674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1821C-67E5-8350-8F52-79928E5546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464F64-6412-2638-E2F7-82FA716D1E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3CD913-A083-B4FB-75C8-AE67FCF9C912}"/>
              </a:ext>
            </a:extLst>
          </p:cNvPr>
          <p:cNvSpPr>
            <a:spLocks noGrp="1"/>
          </p:cNvSpPr>
          <p:nvPr>
            <p:ph type="body" idx="1"/>
          </p:nvPr>
        </p:nvSpPr>
        <p:spPr/>
        <p:txBody>
          <a:bodyPr/>
          <a:lstStyle/>
          <a:p>
            <a:r>
              <a:rPr lang="en-US" dirty="0"/>
              <a:t>In the version of </a:t>
            </a:r>
            <a:r>
              <a:rPr lang="en-US" dirty="0" err="1"/>
              <a:t>helloNTimes</a:t>
            </a:r>
            <a:r>
              <a:rPr lang="en-US" dirty="0"/>
              <a:t> that gets untrusted inputs, there’s an extra branch that needs to be tested: we need to give at least a valid and invalid input.</a:t>
            </a:r>
          </a:p>
        </p:txBody>
      </p:sp>
      <p:sp>
        <p:nvSpPr>
          <p:cNvPr id="4" name="Slide Number Placeholder 3">
            <a:extLst>
              <a:ext uri="{FF2B5EF4-FFF2-40B4-BE49-F238E27FC236}">
                <a16:creationId xmlns:a16="http://schemas.microsoft.com/office/drawing/2014/main" id="{308B5E58-7984-E931-CF1A-24740634002E}"/>
              </a:ext>
            </a:extLst>
          </p:cNvPr>
          <p:cNvSpPr>
            <a:spLocks noGrp="1"/>
          </p:cNvSpPr>
          <p:nvPr>
            <p:ph type="sldNum" sz="quarter" idx="5"/>
          </p:nvPr>
        </p:nvSpPr>
        <p:spPr/>
        <p:txBody>
          <a:bodyPr/>
          <a:lstStyle/>
          <a:p>
            <a:fld id="{07937F07-1250-4CCE-B198-1B2887014F41}" type="slidenum">
              <a:rPr lang="en-US" smtClean="0"/>
              <a:t>25</a:t>
            </a:fld>
            <a:endParaRPr lang="en-US"/>
          </a:p>
        </p:txBody>
      </p:sp>
    </p:spTree>
    <p:extLst>
      <p:ext uri="{BB962C8B-B14F-4D97-AF65-F5344CB8AC3E}">
        <p14:creationId xmlns:p14="http://schemas.microsoft.com/office/powerpoint/2010/main" val="3102265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BAAC8-87D3-B43D-06B6-472BAC7A6B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85EC69-E8A2-E64B-A0EE-1B94E54BF7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B9AB61-3E6D-2957-36D3-6F3A5194528E}"/>
              </a:ext>
            </a:extLst>
          </p:cNvPr>
          <p:cNvSpPr>
            <a:spLocks noGrp="1"/>
          </p:cNvSpPr>
          <p:nvPr>
            <p:ph type="body" idx="1"/>
          </p:nvPr>
        </p:nvSpPr>
        <p:spPr/>
        <p:txBody>
          <a:bodyPr/>
          <a:lstStyle/>
          <a:p>
            <a:r>
              <a:rPr lang="en-US" dirty="0"/>
              <a:t>You can get 100% code coverage while completely missing edge cases.</a:t>
            </a:r>
          </a:p>
          <a:p>
            <a:br>
              <a:rPr lang="en-US" dirty="0"/>
            </a:br>
            <a:r>
              <a:rPr lang="en-US" dirty="0"/>
              <a:t>Possible answers: </a:t>
            </a:r>
          </a:p>
          <a:p>
            <a:pPr marL="171450" indent="-171450">
              <a:buFontTx/>
              <a:buChar char="-"/>
            </a:pPr>
            <a:r>
              <a:rPr lang="en-US" dirty="0"/>
              <a:t>numbers too large or small to be zip codes, zip codes that start with one or more zeros</a:t>
            </a:r>
          </a:p>
          <a:p>
            <a:pPr marL="171450" indent="-171450">
              <a:buFontTx/>
              <a:buChar char="-"/>
            </a:pPr>
            <a:r>
              <a:rPr lang="en-US" dirty="0"/>
              <a:t>Strings too short or two long to be a 5-digit zip code, 5-digit numbers that are and are not valid zip codes, 5-character strings that aren’t all digits</a:t>
            </a:r>
          </a:p>
          <a:p>
            <a:pPr marL="171450" indent="-171450">
              <a:buFontTx/>
              <a:buChar char="-"/>
            </a:pPr>
            <a:r>
              <a:rPr lang="en-US" dirty="0"/>
              <a:t>Arrays that are empty, that contain duplicate names, that contain all unique names, that are sorted or not</a:t>
            </a:r>
          </a:p>
          <a:p>
            <a:pPr marL="171450" indent="-171450">
              <a:buFontTx/>
              <a:buChar char="-"/>
            </a:pPr>
            <a:endParaRPr lang="en-US" dirty="0"/>
          </a:p>
        </p:txBody>
      </p:sp>
      <p:sp>
        <p:nvSpPr>
          <p:cNvPr id="4" name="Slide Number Placeholder 3">
            <a:extLst>
              <a:ext uri="{FF2B5EF4-FFF2-40B4-BE49-F238E27FC236}">
                <a16:creationId xmlns:a16="http://schemas.microsoft.com/office/drawing/2014/main" id="{3E616984-8C34-EF57-6A08-1E0CEC7CB447}"/>
              </a:ext>
            </a:extLst>
          </p:cNvPr>
          <p:cNvSpPr>
            <a:spLocks noGrp="1"/>
          </p:cNvSpPr>
          <p:nvPr>
            <p:ph type="sldNum" sz="quarter" idx="5"/>
          </p:nvPr>
        </p:nvSpPr>
        <p:spPr/>
        <p:txBody>
          <a:bodyPr/>
          <a:lstStyle/>
          <a:p>
            <a:fld id="{07937F07-1250-4CCE-B198-1B2887014F41}" type="slidenum">
              <a:rPr lang="en-US" smtClean="0"/>
              <a:t>26</a:t>
            </a:fld>
            <a:endParaRPr lang="en-US"/>
          </a:p>
        </p:txBody>
      </p:sp>
    </p:spTree>
    <p:extLst>
      <p:ext uri="{BB962C8B-B14F-4D97-AF65-F5344CB8AC3E}">
        <p14:creationId xmlns:p14="http://schemas.microsoft.com/office/powerpoint/2010/main" val="2204823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B80F2-2C9B-12B8-0D16-5174A8CD94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4E6585-1A51-5728-B06A-4BA3DD6706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B79137-AD76-D014-11A3-ED532727C7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5342C6-3369-7CC8-4388-FC3B2A34975A}"/>
              </a:ext>
            </a:extLst>
          </p:cNvPr>
          <p:cNvSpPr>
            <a:spLocks noGrp="1"/>
          </p:cNvSpPr>
          <p:nvPr>
            <p:ph type="sldNum" sz="quarter" idx="5"/>
          </p:nvPr>
        </p:nvSpPr>
        <p:spPr/>
        <p:txBody>
          <a:bodyPr/>
          <a:lstStyle/>
          <a:p>
            <a:fld id="{07937F07-1250-4CCE-B198-1B2887014F41}" type="slidenum">
              <a:rPr lang="en-US" smtClean="0"/>
              <a:t>27</a:t>
            </a:fld>
            <a:endParaRPr lang="en-US"/>
          </a:p>
        </p:txBody>
      </p:sp>
    </p:spTree>
    <p:extLst>
      <p:ext uri="{BB962C8B-B14F-4D97-AF65-F5344CB8AC3E}">
        <p14:creationId xmlns:p14="http://schemas.microsoft.com/office/powerpoint/2010/main" val="29433933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(Rob: I’ve been saved more than once by trying to intentionally break my code and noticing that the test I expected to fail didn’t fail — this meant the test wasn’t checking what I expected it to!)</a:t>
            </a:r>
          </a:p>
        </p:txBody>
      </p:sp>
      <p:sp>
        <p:nvSpPr>
          <p:cNvPr id="4" name="Slide Number Placeholder 3"/>
          <p:cNvSpPr>
            <a:spLocks noGrp="1"/>
          </p:cNvSpPr>
          <p:nvPr>
            <p:ph type="sldNum" sz="quarter" idx="5"/>
          </p:nvPr>
        </p:nvSpPr>
        <p:spPr/>
        <p:txBody>
          <a:bodyPr/>
          <a:lstStyle/>
          <a:p>
            <a:fld id="{07937F07-1250-4CCE-B198-1B2887014F41}" type="slidenum">
              <a:rPr lang="en-US" smtClean="0"/>
              <a:t>29</a:t>
            </a:fld>
            <a:endParaRPr lang="en-US"/>
          </a:p>
        </p:txBody>
      </p:sp>
    </p:spTree>
    <p:extLst>
      <p:ext uri="{BB962C8B-B14F-4D97-AF65-F5344CB8AC3E}">
        <p14:creationId xmlns:p14="http://schemas.microsoft.com/office/powerpoint/2010/main" val="3918090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59C79-1D0E-6ABE-CDB6-D5D64400AD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E32002-7F77-2EE6-7C03-050AF4BAA2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A01DC3-75F2-CB94-2E83-53BAFF76CCF1}"/>
              </a:ext>
            </a:extLst>
          </p:cNvPr>
          <p:cNvSpPr>
            <a:spLocks noGrp="1"/>
          </p:cNvSpPr>
          <p:nvPr>
            <p:ph type="body" idx="1"/>
          </p:nvPr>
        </p:nvSpPr>
        <p:spPr/>
        <p:txBody>
          <a:bodyPr/>
          <a:lstStyle/>
          <a:p>
            <a:r>
              <a:rPr lang="en-US" dirty="0"/>
              <a:t>The first answer we give, when I’ve described all the valid inputs, motivated some more discussion of TypeScript.</a:t>
            </a:r>
          </a:p>
          <a:p>
            <a:endParaRPr lang="en-US" dirty="0"/>
          </a:p>
          <a:p>
            <a:r>
              <a:rPr lang="en-US" dirty="0"/>
              <a:t>The future focus of regression testing is what motivates the last two answers:</a:t>
            </a:r>
          </a:p>
          <a:p>
            <a:endParaRPr lang="en-US" dirty="0"/>
          </a:p>
          <a:p>
            <a:r>
              <a:rPr lang="en-US" dirty="0"/>
              <a:t>The second answer is based on code coverage, a very common metric of test adequacy in modern software engineering.</a:t>
            </a:r>
          </a:p>
          <a:p>
            <a:endParaRPr lang="en-US" dirty="0"/>
          </a:p>
          <a:p>
            <a:r>
              <a:rPr lang="en-US" dirty="0"/>
              <a:t>The third answer is pretty direct: we’ve written enough tests when the tests will catch bugs!</a:t>
            </a:r>
          </a:p>
          <a:p>
            <a:endParaRPr lang="en-US" dirty="0"/>
          </a:p>
          <a:p>
            <a:endParaRPr lang="en-US" dirty="0"/>
          </a:p>
        </p:txBody>
      </p:sp>
      <p:sp>
        <p:nvSpPr>
          <p:cNvPr id="4" name="Slide Number Placeholder 3">
            <a:extLst>
              <a:ext uri="{FF2B5EF4-FFF2-40B4-BE49-F238E27FC236}">
                <a16:creationId xmlns:a16="http://schemas.microsoft.com/office/drawing/2014/main" id="{6A3D579F-20AA-C01C-96C7-80CBB2798257}"/>
              </a:ext>
            </a:extLst>
          </p:cNvPr>
          <p:cNvSpPr>
            <a:spLocks noGrp="1"/>
          </p:cNvSpPr>
          <p:nvPr>
            <p:ph type="sldNum" sz="quarter" idx="5"/>
          </p:nvPr>
        </p:nvSpPr>
        <p:spPr/>
        <p:txBody>
          <a:bodyPr/>
          <a:lstStyle/>
          <a:p>
            <a:fld id="{07937F07-1250-4CCE-B198-1B2887014F41}" type="slidenum">
              <a:rPr lang="en-US" smtClean="0"/>
              <a:t>30</a:t>
            </a:fld>
            <a:endParaRPr lang="en-US"/>
          </a:p>
        </p:txBody>
      </p:sp>
    </p:spTree>
    <p:extLst>
      <p:ext uri="{BB962C8B-B14F-4D97-AF65-F5344CB8AC3E}">
        <p14:creationId xmlns:p14="http://schemas.microsoft.com/office/powerpoint/2010/main" val="10649619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need a graph to measure “have we written enough tests,” code coverage is absolutely what everyone uses. But we’ve just seen a couple of ways that this can fail to tell us that we’ve written enough tests — or at least, fail to tell us when our tests are any good.</a:t>
            </a:r>
          </a:p>
          <a:p>
            <a:endParaRPr lang="en-US" dirty="0"/>
          </a:p>
          <a:p>
            <a:r>
              <a:rPr lang="en-US" dirty="0"/>
              <a:t>A much more robust way to think about the question of have I written enough tests is the idea of </a:t>
            </a:r>
            <a:r>
              <a:rPr lang="en-US" i="1" dirty="0"/>
              <a:t>adversarial testing</a:t>
            </a:r>
            <a:r>
              <a:rPr lang="en-US" i="0" dirty="0"/>
              <a:t>. Could someone else write a buggy version of your code that your tests would fail to catch?</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31</a:t>
            </a:fld>
            <a:endParaRPr lang="en-US"/>
          </a:p>
        </p:txBody>
      </p:sp>
    </p:spTree>
    <p:extLst>
      <p:ext uri="{BB962C8B-B14F-4D97-AF65-F5344CB8AC3E}">
        <p14:creationId xmlns:p14="http://schemas.microsoft.com/office/powerpoint/2010/main" val="27967935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4" name="Shape 834"/>
          <p:cNvSpPr>
            <a:spLocks noGrp="1" noRot="1" noChangeAspect="1"/>
          </p:cNvSpPr>
          <p:nvPr>
            <p:ph type="sldImg"/>
          </p:nvPr>
        </p:nvSpPr>
        <p:spPr>
          <a:xfrm>
            <a:off x="381000" y="685800"/>
            <a:ext cx="6096000" cy="3429000"/>
          </a:xfrm>
          <a:prstGeom prst="rect">
            <a:avLst/>
          </a:prstGeom>
        </p:spPr>
        <p:txBody>
          <a:bodyPr/>
          <a:lstStyle/>
          <a:p>
            <a:endParaRPr/>
          </a:p>
        </p:txBody>
      </p:sp>
      <p:sp>
        <p:nvSpPr>
          <p:cNvPr id="835" name="Shape 835"/>
          <p:cNvSpPr>
            <a:spLocks noGrp="1"/>
          </p:cNvSpPr>
          <p:nvPr>
            <p:ph type="body" sz="quarter" idx="1"/>
          </p:nvPr>
        </p:nvSpPr>
        <p:spPr>
          <a:prstGeom prst="rect">
            <a:avLst/>
          </a:prstGeom>
        </p:spPr>
        <p:txBody>
          <a:bodyPr/>
          <a:lstStyle/>
          <a:p>
            <a:r>
              <a:rPr lang="en-US" dirty="0"/>
              <a:t>Here’s an example of a function that has an error that </a:t>
            </a:r>
            <a:r>
              <a:rPr lang="en-US" b="1" dirty="0"/>
              <a:t>you</a:t>
            </a:r>
            <a:r>
              <a:rPr lang="en-US" b="0" dirty="0"/>
              <a:t> might make if you were in a hurry, or tired, or it was late at night.</a:t>
            </a:r>
            <a:endParaRPr lang="en-US" dirty="0"/>
          </a:p>
          <a:p>
            <a:endParaRPr lang="en-US" dirty="0"/>
          </a:p>
          <a:p>
            <a:r>
              <a:rPr lang="en-US" dirty="0"/>
              <a:t>Snidely Whiplash (over there on the right) asks "can your tests tell that something went wrong"?</a:t>
            </a:r>
          </a:p>
          <a:p>
            <a:endParaRPr lang="en-US" dirty="0"/>
          </a:p>
          <a:p>
            <a:r>
              <a:rPr lang="en-US" dirty="0"/>
              <a:t>Q: can think of a test that </a:t>
            </a:r>
            <a:r>
              <a:rPr lang="en-US" i="1" dirty="0"/>
              <a:t>would </a:t>
            </a:r>
            <a:r>
              <a:rPr lang="en-US" i="0" dirty="0"/>
              <a:t>catch the error (search([1,2,3],2) — will return 3 instead of 2)</a:t>
            </a:r>
          </a:p>
          <a:p>
            <a:r>
              <a:rPr lang="en-US" i="0" dirty="0"/>
              <a:t>Q: can you think of a test that would fail to catch the error (search([1,2,5], 3) — will correctly return 5)</a:t>
            </a:r>
          </a:p>
          <a:p>
            <a:endParaRPr lang="en-US" i="0" dirty="0"/>
          </a:p>
          <a:p>
            <a:r>
              <a:rPr lang="en-US" i="0" dirty="0"/>
              <a:t>Would the failing test ace our code coverage tests (yes!)</a:t>
            </a:r>
            <a:endParaRPr lang="en-US" dirty="0"/>
          </a:p>
        </p:txBody>
      </p:sp>
    </p:spTree>
    <p:extLst>
      <p:ext uri="{BB962C8B-B14F-4D97-AF65-F5344CB8AC3E}">
        <p14:creationId xmlns:p14="http://schemas.microsoft.com/office/powerpoint/2010/main" val="30231196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&lt;read slide&gt;</a:t>
            </a:r>
          </a:p>
        </p:txBody>
      </p:sp>
    </p:spTree>
    <p:extLst>
      <p:ext uri="{BB962C8B-B14F-4D97-AF65-F5344CB8AC3E}">
        <p14:creationId xmlns:p14="http://schemas.microsoft.com/office/powerpoint/2010/main" val="6825207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Let's look at a tiny example. &lt;Read Slide&gt; Next, let's look at the Stryker report for this example.</a:t>
            </a:r>
          </a:p>
        </p:txBody>
      </p:sp>
    </p:spTree>
    <p:extLst>
      <p:ext uri="{BB962C8B-B14F-4D97-AF65-F5344CB8AC3E}">
        <p14:creationId xmlns:p14="http://schemas.microsoft.com/office/powerpoint/2010/main" val="14421413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Here is the actual Stryker report for my initial set of tests.  (There was actually only one test in my suite, but that doesn't make a difference)</a:t>
            </a:r>
          </a:p>
          <a:p>
            <a:endParaRPr lang="en-US" dirty="0"/>
          </a:p>
          <a:p>
            <a:r>
              <a:rPr lang="en-US" dirty="0"/>
              <a:t>Let's look at each of these mutants in turn.  Point out: the location of the mutation; the titles of the test(s) that covered this location (in this case, there was only one test, so they are both the same).</a:t>
            </a:r>
          </a:p>
          <a:p>
            <a:endParaRPr lang="en-US" dirty="0"/>
          </a:p>
        </p:txBody>
      </p:sp>
    </p:spTree>
    <p:extLst>
      <p:ext uri="{BB962C8B-B14F-4D97-AF65-F5344CB8AC3E}">
        <p14:creationId xmlns:p14="http://schemas.microsoft.com/office/powerpoint/2010/main" val="41577293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When do these code fragments behave differently?  How could we give the program an input that makes the mutant fail?.</a:t>
            </a:r>
          </a:p>
          <a:p>
            <a:r>
              <a:rPr lang="en-US" dirty="0"/>
              <a:t>Discuss.</a:t>
            </a:r>
          </a:p>
          <a:p>
            <a:endParaRPr lang="en-US" dirty="0"/>
          </a:p>
          <a:p>
            <a:r>
              <a:rPr lang="en-US" dirty="0"/>
              <a:t>Ans: the mutant always returns the first element of the list.   You could distinguish them by giving an input that should return some other element of the list</a:t>
            </a:r>
          </a:p>
        </p:txBody>
      </p:sp>
    </p:spTree>
    <p:extLst>
      <p:ext uri="{BB962C8B-B14F-4D97-AF65-F5344CB8AC3E}">
        <p14:creationId xmlns:p14="http://schemas.microsoft.com/office/powerpoint/2010/main" val="4457648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Under what conditions will these two program fragments behave differently?  How could we write a test to create those conditions? </a:t>
            </a:r>
          </a:p>
          <a:p>
            <a:endParaRPr lang="en-US" dirty="0"/>
          </a:p>
          <a:p>
            <a:r>
              <a:rPr lang="en-US" dirty="0"/>
              <a:t>DISCUSS.</a:t>
            </a:r>
          </a:p>
          <a:p>
            <a:endParaRPr lang="en-US" dirty="0"/>
          </a:p>
          <a:p>
            <a:r>
              <a:rPr lang="en-US" dirty="0"/>
              <a:t>ANS: if the target is equal to one of the list items, the second one will keep going and return a different one.</a:t>
            </a:r>
          </a:p>
        </p:txBody>
      </p:sp>
    </p:spTree>
    <p:extLst>
      <p:ext uri="{BB962C8B-B14F-4D97-AF65-F5344CB8AC3E}">
        <p14:creationId xmlns:p14="http://schemas.microsoft.com/office/powerpoint/2010/main" val="1690511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We've made the mutant fail, but our correct program succeeds.</a:t>
            </a:r>
          </a:p>
        </p:txBody>
      </p:sp>
    </p:spTree>
    <p:extLst>
      <p:ext uri="{BB962C8B-B14F-4D97-AF65-F5344CB8AC3E}">
        <p14:creationId xmlns:p14="http://schemas.microsoft.com/office/powerpoint/2010/main" val="3462335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Mutation analysis helps us improve our tests as we write them, because it shows us changes to our code (potential bugs!) that our tests do not detect. Remember, that to “detect” a mutant means that at least one test  in your test suite fails when run on the mutated code.</a:t>
            </a:r>
          </a:p>
          <a:p>
            <a:endParaRPr lang="en-US" dirty="0"/>
          </a:p>
          <a:p>
            <a:r>
              <a:rPr lang="en-US" dirty="0"/>
              <a:t>Stryker actually reports both in plain text form, as we showed before, and as a handy html page.   Here is a piece of the html report, running on an 'overlaps' method from </a:t>
            </a:r>
            <a:r>
              <a:rPr lang="en-US" dirty="0" err="1"/>
              <a:t>Covey.town</a:t>
            </a:r>
            <a:r>
              <a:rPr lang="en-US" dirty="0"/>
              <a:t> (our project from last year). In this screenshot, we can see an undetected mutant, on line 137. The red highlighting (with the minus sign) shows how the line was before the mutation, and the green highlighting (with the plus sign) shows the line after the mutation. In this case, the mutation was to replace a &gt;= with a &gt; sign. </a:t>
            </a:r>
          </a:p>
          <a:p>
            <a:endParaRPr lang="en-US" dirty="0"/>
          </a:p>
          <a:p>
            <a:r>
              <a:rPr lang="en-US" dirty="0"/>
              <a:t>There is also an undetected mutation on line 138, but it is not expanded (the red dot). When working through the report, you'll see them a single mutant at a time (because that’s what was run – one mutant at a time).</a:t>
            </a:r>
          </a:p>
          <a:p>
            <a:endParaRPr lang="en-US" dirty="0"/>
          </a:p>
          <a:p>
            <a:r>
              <a:rPr lang="en-US" dirty="0"/>
              <a:t>Was this a bug?  I don't know, because I don't have enough context to decide </a:t>
            </a:r>
            <a:r>
              <a:rPr lang="en-US" dirty="0">
                <a:sym typeface="Wingdings" panose="05000000000000000000" pitchFamily="2" charset="2"/>
              </a:rPr>
              <a:t>.  But when you are running Stryker, you *will* know the context.</a:t>
            </a:r>
            <a:endParaRPr lang="en-US" dirty="0"/>
          </a:p>
        </p:txBody>
      </p:sp>
    </p:spTree>
    <p:extLst>
      <p:ext uri="{BB962C8B-B14F-4D97-AF65-F5344CB8AC3E}">
        <p14:creationId xmlns:p14="http://schemas.microsoft.com/office/powerpoint/2010/main" val="4213120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05A32-CF27-6208-B335-532EE2A1F371}"/>
            </a:ext>
          </a:extLst>
        </p:cNvPr>
        <p:cNvGrpSpPr/>
        <p:nvPr/>
      </p:nvGrpSpPr>
      <p:grpSpPr>
        <a:xfrm>
          <a:off x="0" y="0"/>
          <a:ext cx="0" cy="0"/>
          <a:chOff x="0" y="0"/>
          <a:chExt cx="0" cy="0"/>
        </a:xfrm>
      </p:grpSpPr>
      <p:sp>
        <p:nvSpPr>
          <p:cNvPr id="834" name="Shape 834">
            <a:extLst>
              <a:ext uri="{FF2B5EF4-FFF2-40B4-BE49-F238E27FC236}">
                <a16:creationId xmlns:a16="http://schemas.microsoft.com/office/drawing/2014/main" id="{AF7354D2-CBDA-E105-4FAE-71A74BF56188}"/>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835" name="Shape 835">
            <a:extLst>
              <a:ext uri="{FF2B5EF4-FFF2-40B4-BE49-F238E27FC236}">
                <a16:creationId xmlns:a16="http://schemas.microsoft.com/office/drawing/2014/main" id="{A2E9D587-82F1-3A4C-DC13-B23C2340E902}"/>
              </a:ext>
            </a:extLst>
          </p:cNvPr>
          <p:cNvSpPr>
            <a:spLocks noGrp="1"/>
          </p:cNvSpPr>
          <p:nvPr>
            <p:ph type="body" sz="quarter" idx="1"/>
          </p:nvPr>
        </p:nvSpPr>
        <p:spPr>
          <a:prstGeom prst="rect">
            <a:avLst/>
          </a:prstGeom>
        </p:spPr>
        <p:txBody>
          <a:bodyPr/>
          <a:lstStyle/>
          <a:p>
            <a:r>
              <a:rPr lang="en-US" dirty="0"/>
              <a:t>Adversarial testing is a game, and sometimes your adversary loses the game because the “mutant” isn’t a bug.</a:t>
            </a:r>
          </a:p>
          <a:p>
            <a:endParaRPr lang="en-US" dirty="0"/>
          </a:p>
          <a:p>
            <a:r>
              <a:rPr lang="en-US" dirty="0"/>
              <a:t>If the spec is just “throw an error if the width or height is nonzero” then this change is fine.</a:t>
            </a:r>
          </a:p>
          <a:p>
            <a:endParaRPr lang="en-US" dirty="0"/>
          </a:p>
          <a:p>
            <a:r>
              <a:rPr lang="en-US" dirty="0"/>
              <a:t>This is related to a real problem with tests: they can be </a:t>
            </a:r>
            <a:r>
              <a:rPr lang="en-US" i="1" dirty="0"/>
              <a:t>overspecified</a:t>
            </a:r>
            <a:r>
              <a:rPr lang="en-US" i="0" dirty="0"/>
              <a:t>, and can test properties of your program you don’t actually care about. In the Tic-Tac-Toe example in your homework, the tests have to be carefully written, because it doesn’t matter whether you describe a winning line as ([[0,0], [1,1], [2,2]]) or ([[1,1], [0,0], [2,2]]).</a:t>
            </a:r>
          </a:p>
          <a:p>
            <a:endParaRPr lang="en-US" i="0" dirty="0"/>
          </a:p>
          <a:p>
            <a:r>
              <a:rPr lang="en-US" i="0" dirty="0"/>
              <a:t>Overly-specific tests aren’t generally a huge problem, but they can lead to </a:t>
            </a:r>
            <a:r>
              <a:rPr lang="en-US" i="1" dirty="0"/>
              <a:t>flaky </a:t>
            </a:r>
            <a:r>
              <a:rPr lang="en-US" i="0" dirty="0"/>
              <a:t>tests — imagine a tic-tac-toe program has randomness, and </a:t>
            </a:r>
            <a:r>
              <a:rPr lang="en-US" i="1" dirty="0"/>
              <a:t>some of the time</a:t>
            </a:r>
            <a:r>
              <a:rPr lang="en-US" i="0" dirty="0"/>
              <a:t> it reports solutions in a different order, so your fail… some of the time. (We’ll return to this idea in a later lecture.)</a:t>
            </a:r>
          </a:p>
        </p:txBody>
      </p:sp>
    </p:spTree>
    <p:extLst>
      <p:ext uri="{BB962C8B-B14F-4D97-AF65-F5344CB8AC3E}">
        <p14:creationId xmlns:p14="http://schemas.microsoft.com/office/powerpoint/2010/main" val="31059232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You might look at these mutants, which are caused by such simple operations, and wonder: but do these one-line mutations really represent the kinds of bugs that occur in real software? Because ultimately, that is what we are looking to evaluate, right? Do our tests find real bugs?</a:t>
            </a:r>
          </a:p>
          <a:p>
            <a:endParaRPr lang="en-US" dirty="0"/>
          </a:p>
          <a:p>
            <a:r>
              <a:rPr lang="en-US" dirty="0"/>
              <a:t>This study (and others that have replicated it) is important because it shows that this process of enhancing a test suite to detect more mutants might be worth the effort, because there is empirical evidence that: given two test suites, where one detects more mutants than the other (on the same SUT — System Under Test), the one that detects more mutants also finds more real bugs.</a:t>
            </a:r>
          </a:p>
        </p:txBody>
      </p:sp>
    </p:spTree>
    <p:extLst>
      <p:ext uri="{BB962C8B-B14F-4D97-AF65-F5344CB8AC3E}">
        <p14:creationId xmlns:p14="http://schemas.microsoft.com/office/powerpoint/2010/main" val="36169248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43C31-7622-6609-58FF-974330CAE5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F35600-3011-8E30-079A-4F1C9AA15D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201477-7F29-E28F-0ABA-3B6637CFEC7D}"/>
              </a:ext>
            </a:extLst>
          </p:cNvPr>
          <p:cNvSpPr>
            <a:spLocks noGrp="1"/>
          </p:cNvSpPr>
          <p:nvPr>
            <p:ph type="body" idx="1"/>
          </p:nvPr>
        </p:nvSpPr>
        <p:spPr/>
        <p:txBody>
          <a:bodyPr/>
          <a:lstStyle/>
          <a:p>
            <a:r>
              <a:rPr lang="en-US" dirty="0"/>
              <a:t>When have you written enough tests?</a:t>
            </a:r>
          </a:p>
          <a:p>
            <a:endParaRPr lang="en-US" dirty="0"/>
          </a:p>
          <a:p>
            <a:r>
              <a:rPr lang="en-US" dirty="0"/>
              <a:t>If you’re trying to make a graph or report progress to your boss — if you have tests that Assemble/Act/Assess and have 100% branch coverage, you’ve written enough tests.</a:t>
            </a:r>
          </a:p>
          <a:p>
            <a:endParaRPr lang="en-US" dirty="0"/>
          </a:p>
          <a:p>
            <a:r>
              <a:rPr lang="en-US" dirty="0"/>
              <a:t>If you really care about tests that do a good job making sure your code is correct, now and in the future: if your tests will always win the “game” of adversarial testing and find a bug in any buggy implementation.</a:t>
            </a:r>
          </a:p>
        </p:txBody>
      </p:sp>
      <p:sp>
        <p:nvSpPr>
          <p:cNvPr id="4" name="Slide Number Placeholder 3">
            <a:extLst>
              <a:ext uri="{FF2B5EF4-FFF2-40B4-BE49-F238E27FC236}">
                <a16:creationId xmlns:a16="http://schemas.microsoft.com/office/drawing/2014/main" id="{4EA10D13-83DF-6358-7C18-30B73A22214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0175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F7219-6BA5-47F5-B7F1-6B0D754E2DE9}"/>
              </a:ext>
            </a:extLst>
          </p:cNvPr>
          <p:cNvSpPr>
            <a:spLocks noGrp="1"/>
          </p:cNvSpPr>
          <p:nvPr>
            <p:ph type="ctrTitle"/>
          </p:nvPr>
        </p:nvSpPr>
        <p:spPr>
          <a:xfrm>
            <a:off x="539260" y="665163"/>
            <a:ext cx="10814539" cy="2387600"/>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A5556012-95F5-425E-AD5B-78B7ACF1EC88}"/>
              </a:ext>
            </a:extLst>
          </p:cNvPr>
          <p:cNvSpPr>
            <a:spLocks noGrp="1"/>
          </p:cNvSpPr>
          <p:nvPr>
            <p:ph type="subTitle" idx="1"/>
          </p:nvPr>
        </p:nvSpPr>
        <p:spPr>
          <a:xfrm>
            <a:off x="539260" y="3237828"/>
            <a:ext cx="10128740" cy="1655762"/>
          </a:xfrm>
        </p:spPr>
        <p:txBody>
          <a:bodyPr>
            <a:normAutofit/>
          </a:bodyPr>
          <a:lstStyle>
            <a:lvl1pPr marL="0" indent="0" algn="l">
              <a:buNone/>
              <a:defRPr sz="2800">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43B56B6-995F-4046-9C61-053D0E276BA3}"/>
              </a:ext>
            </a:extLst>
          </p:cNvPr>
          <p:cNvSpPr>
            <a:spLocks noGrp="1"/>
          </p:cNvSpPr>
          <p:nvPr>
            <p:ph type="dt" sz="half" idx="10"/>
          </p:nvPr>
        </p:nvSpPr>
        <p:spPr/>
        <p:txBody>
          <a:bodyPr/>
          <a:lstStyle/>
          <a:p>
            <a:fld id="{5D2A64DE-480B-420F-9649-4F8E696E08E0}" type="datetime1">
              <a:rPr lang="en-US" smtClean="0"/>
              <a:t>9/16/2026</a:t>
            </a:fld>
            <a:endParaRPr lang="en-US"/>
          </a:p>
        </p:txBody>
      </p:sp>
      <p:sp>
        <p:nvSpPr>
          <p:cNvPr id="5" name="Footer Placeholder 4">
            <a:extLst>
              <a:ext uri="{FF2B5EF4-FFF2-40B4-BE49-F238E27FC236}">
                <a16:creationId xmlns:a16="http://schemas.microsoft.com/office/drawing/2014/main" id="{6E05E065-1B81-411E-9A3E-A77A78A3AF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F6926-26F3-46DC-9948-0AFC9748AF7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FB7E862F-A43D-4114-BCB5-88FBB072B5E3}"/>
              </a:ext>
            </a:extLst>
          </p:cNvPr>
          <p:cNvCxnSpPr/>
          <p:nvPr userDrawn="1"/>
        </p:nvCxnSpPr>
        <p:spPr>
          <a:xfrm>
            <a:off x="539260" y="3055777"/>
            <a:ext cx="1081453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794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38200" y="1500160"/>
            <a:ext cx="7887346"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9/16/2026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33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de and Comment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246272" y="1631794"/>
            <a:ext cx="3107528"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9/16/2026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8719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9689-97C8-4C74-9DA9-41C0380CB9AE}"/>
              </a:ext>
            </a:extLst>
          </p:cNvPr>
          <p:cNvSpPr>
            <a:spLocks noGrp="1"/>
          </p:cNvSpPr>
          <p:nvPr>
            <p:ph type="title"/>
          </p:nvPr>
        </p:nvSpPr>
        <p:spPr>
          <a:xfrm>
            <a:off x="838200" y="0"/>
            <a:ext cx="10515600" cy="1325563"/>
          </a:xfrm>
        </p:spPr>
        <p:txBody>
          <a:bodyPr anchor="b"/>
          <a:lstStyle/>
          <a:p>
            <a:r>
              <a:rPr lang="en-US" dirty="0"/>
              <a:t>Click to edit Master title style</a:t>
            </a:r>
          </a:p>
        </p:txBody>
      </p:sp>
      <p:sp>
        <p:nvSpPr>
          <p:cNvPr id="3" name="Date Placeholder 2">
            <a:extLst>
              <a:ext uri="{FF2B5EF4-FFF2-40B4-BE49-F238E27FC236}">
                <a16:creationId xmlns:a16="http://schemas.microsoft.com/office/drawing/2014/main" id="{3C79868A-EEF3-4A9B-8549-9BADCF283326}"/>
              </a:ext>
            </a:extLst>
          </p:cNvPr>
          <p:cNvSpPr>
            <a:spLocks noGrp="1"/>
          </p:cNvSpPr>
          <p:nvPr>
            <p:ph type="dt" sz="half" idx="10"/>
          </p:nvPr>
        </p:nvSpPr>
        <p:spPr/>
        <p:txBody>
          <a:bodyPr/>
          <a:lstStyle/>
          <a:p>
            <a:fld id="{109E55A0-C911-4F03-82FC-7E5926047D46}" type="datetime1">
              <a:rPr lang="en-US" smtClean="0"/>
              <a:t>9/16/2026</a:t>
            </a:fld>
            <a:endParaRPr lang="en-US"/>
          </a:p>
        </p:txBody>
      </p:sp>
      <p:sp>
        <p:nvSpPr>
          <p:cNvPr id="4" name="Footer Placeholder 3">
            <a:extLst>
              <a:ext uri="{FF2B5EF4-FFF2-40B4-BE49-F238E27FC236}">
                <a16:creationId xmlns:a16="http://schemas.microsoft.com/office/drawing/2014/main" id="{761E0DFD-410D-4C41-9994-4C58047D5E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70F3D0-5AE9-4747-A0A6-354F0667F65B}"/>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7" name="Straight Connector 6">
            <a:extLst>
              <a:ext uri="{FF2B5EF4-FFF2-40B4-BE49-F238E27FC236}">
                <a16:creationId xmlns:a16="http://schemas.microsoft.com/office/drawing/2014/main" id="{D110EEB6-6E3B-42EF-B771-796D5DACD6D4}"/>
              </a:ext>
            </a:extLst>
          </p:cNvPr>
          <p:cNvCxnSpPr/>
          <p:nvPr userDrawn="1"/>
        </p:nvCxnSpPr>
        <p:spPr>
          <a:xfrm>
            <a:off x="838200" y="1325563"/>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907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E102D-7499-4BDC-8BA2-825474D95747}"/>
              </a:ext>
            </a:extLst>
          </p:cNvPr>
          <p:cNvSpPr>
            <a:spLocks noGrp="1"/>
          </p:cNvSpPr>
          <p:nvPr>
            <p:ph type="title"/>
          </p:nvPr>
        </p:nvSpPr>
        <p:spPr>
          <a:xfrm>
            <a:off x="831850" y="1709738"/>
            <a:ext cx="10515600"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B50BCC-FEA6-4C8B-92DD-12ECC6BE1D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476A10-0098-476E-99F2-6C7151D25FAF}"/>
              </a:ext>
            </a:extLst>
          </p:cNvPr>
          <p:cNvSpPr>
            <a:spLocks noGrp="1"/>
          </p:cNvSpPr>
          <p:nvPr>
            <p:ph type="dt" sz="half" idx="10"/>
          </p:nvPr>
        </p:nvSpPr>
        <p:spPr/>
        <p:txBody>
          <a:bodyPr/>
          <a:lstStyle/>
          <a:p>
            <a:fld id="{A533CBE2-D5BE-47AC-ADC2-9CDFC1D0CF90}" type="datetime1">
              <a:rPr lang="en-US" smtClean="0"/>
              <a:t>9/16/2026</a:t>
            </a:fld>
            <a:endParaRPr lang="en-US"/>
          </a:p>
        </p:txBody>
      </p:sp>
      <p:sp>
        <p:nvSpPr>
          <p:cNvPr id="5" name="Footer Placeholder 4">
            <a:extLst>
              <a:ext uri="{FF2B5EF4-FFF2-40B4-BE49-F238E27FC236}">
                <a16:creationId xmlns:a16="http://schemas.microsoft.com/office/drawing/2014/main" id="{7E629B59-28A4-457E-A9FE-D43E630E98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126F7-7826-4EEA-BCF7-F8DB1CCCD1E6}"/>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04FB97FE-BFE6-42A0-A36F-BB63DB3E7E5E}"/>
              </a:ext>
            </a:extLst>
          </p:cNvPr>
          <p:cNvCxnSpPr/>
          <p:nvPr userDrawn="1"/>
        </p:nvCxnSpPr>
        <p:spPr>
          <a:xfrm>
            <a:off x="831850" y="4562475"/>
            <a:ext cx="1052195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088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AF8A4-82FA-4F62-BD67-4673378FCE4B}"/>
              </a:ext>
            </a:extLst>
          </p:cNvPr>
          <p:cNvSpPr>
            <a:spLocks noGrp="1"/>
          </p:cNvSpPr>
          <p:nvPr>
            <p:ph type="title"/>
          </p:nvPr>
        </p:nvSpPr>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C4D60252-C68E-46D7-AAA5-ABB7CE5E34AC}"/>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6A52B70-F8CF-48C4-AE1C-C9CF7101D08C}"/>
              </a:ext>
            </a:extLst>
          </p:cNvPr>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2E002AF-9677-413A-B99A-8C8BE9559F54}"/>
              </a:ext>
            </a:extLst>
          </p:cNvPr>
          <p:cNvSpPr>
            <a:spLocks noGrp="1"/>
          </p:cNvSpPr>
          <p:nvPr>
            <p:ph type="dt" sz="half" idx="10"/>
          </p:nvPr>
        </p:nvSpPr>
        <p:spPr/>
        <p:txBody>
          <a:bodyPr/>
          <a:lstStyle/>
          <a:p>
            <a:fld id="{39B7EDB1-CE74-4951-85A2-0B01C2128E28}" type="datetime1">
              <a:rPr lang="en-US" smtClean="0"/>
              <a:t>9/16/2026</a:t>
            </a:fld>
            <a:endParaRPr lang="en-US"/>
          </a:p>
        </p:txBody>
      </p:sp>
      <p:sp>
        <p:nvSpPr>
          <p:cNvPr id="6" name="Footer Placeholder 5">
            <a:extLst>
              <a:ext uri="{FF2B5EF4-FFF2-40B4-BE49-F238E27FC236}">
                <a16:creationId xmlns:a16="http://schemas.microsoft.com/office/drawing/2014/main" id="{75BD4DCA-3AF1-43DA-9E55-2BF67A618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3AD69-C005-4694-9D91-F1A980961CC9}"/>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9" name="Straight Connector 8">
            <a:extLst>
              <a:ext uri="{FF2B5EF4-FFF2-40B4-BE49-F238E27FC236}">
                <a16:creationId xmlns:a16="http://schemas.microsoft.com/office/drawing/2014/main" id="{4505F67E-03A6-4630-A98D-6CACA3FBDDEF}"/>
              </a:ext>
            </a:extLst>
          </p:cNvPr>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73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A34C9-6E2F-41F7-9D31-6E37FA5B47F9}"/>
              </a:ext>
            </a:extLst>
          </p:cNvPr>
          <p:cNvSpPr>
            <a:spLocks noGrp="1"/>
          </p:cNvSpPr>
          <p:nvPr>
            <p:ph type="title"/>
          </p:nvPr>
        </p:nvSpPr>
        <p:spPr>
          <a:xfrm>
            <a:off x="839788" y="365125"/>
            <a:ext cx="10515600" cy="1325563"/>
          </a:xfrm>
        </p:spPr>
        <p:txBody>
          <a:bodyPr anchor="b"/>
          <a:lstStyle/>
          <a:p>
            <a:r>
              <a:rPr lang="en-US" dirty="0"/>
              <a:t>Click to edit Master title style</a:t>
            </a:r>
          </a:p>
        </p:txBody>
      </p:sp>
      <p:sp>
        <p:nvSpPr>
          <p:cNvPr id="3" name="Text Placeholder 2">
            <a:extLst>
              <a:ext uri="{FF2B5EF4-FFF2-40B4-BE49-F238E27FC236}">
                <a16:creationId xmlns:a16="http://schemas.microsoft.com/office/drawing/2014/main" id="{B9BFBC22-43A4-440D-AAD7-465FAB57BE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BEFE43-C4CC-4FF0-B176-0C879EF27A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920B2B-FD99-4575-BC29-4A9B8A50BB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A5329-47DA-4A08-8E7B-D898E11B7C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A08467-E7C4-4D3F-99C5-6D3AC3B22260}"/>
              </a:ext>
            </a:extLst>
          </p:cNvPr>
          <p:cNvSpPr>
            <a:spLocks noGrp="1"/>
          </p:cNvSpPr>
          <p:nvPr>
            <p:ph type="dt" sz="half" idx="10"/>
          </p:nvPr>
        </p:nvSpPr>
        <p:spPr/>
        <p:txBody>
          <a:bodyPr/>
          <a:lstStyle/>
          <a:p>
            <a:fld id="{2BC7EB92-A5C2-4807-A9DC-9EDE6CBFB241}" type="datetime1">
              <a:rPr lang="en-US" smtClean="0"/>
              <a:t>9/16/2026</a:t>
            </a:fld>
            <a:endParaRPr lang="en-US"/>
          </a:p>
        </p:txBody>
      </p:sp>
      <p:sp>
        <p:nvSpPr>
          <p:cNvPr id="8" name="Footer Placeholder 7">
            <a:extLst>
              <a:ext uri="{FF2B5EF4-FFF2-40B4-BE49-F238E27FC236}">
                <a16:creationId xmlns:a16="http://schemas.microsoft.com/office/drawing/2014/main" id="{5AA2D386-C960-49F4-8E0B-5A602B2133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B938FD-9718-4972-A4A8-237B1A211C4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077612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7A444-7D99-4911-9642-3917FA60A00A}"/>
              </a:ext>
            </a:extLst>
          </p:cNvPr>
          <p:cNvSpPr>
            <a:spLocks noGrp="1"/>
          </p:cNvSpPr>
          <p:nvPr>
            <p:ph type="dt" sz="half" idx="10"/>
          </p:nvPr>
        </p:nvSpPr>
        <p:spPr/>
        <p:txBody>
          <a:bodyPr/>
          <a:lstStyle/>
          <a:p>
            <a:fld id="{2B7B7EE0-7771-4CD5-9B2B-3550753A54A1}" type="datetime1">
              <a:rPr lang="en-US" smtClean="0"/>
              <a:t>9/16/2026</a:t>
            </a:fld>
            <a:endParaRPr lang="en-US"/>
          </a:p>
        </p:txBody>
      </p:sp>
      <p:sp>
        <p:nvSpPr>
          <p:cNvPr id="3" name="Footer Placeholder 2">
            <a:extLst>
              <a:ext uri="{FF2B5EF4-FFF2-40B4-BE49-F238E27FC236}">
                <a16:creationId xmlns:a16="http://schemas.microsoft.com/office/drawing/2014/main" id="{A3F82BF4-8CCE-40F5-87BF-30A8215B5E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281BF9-93A3-4F18-ADE7-E0E4F974DBE9}"/>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79463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55BC0-2C78-4530-B512-097E3FFC82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78D3CA-F128-4EAA-A043-41667828A9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EE186-B06D-4105-84EF-95DBBCFDA4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86144-00CA-4143-8DA2-416236D78A82}"/>
              </a:ext>
            </a:extLst>
          </p:cNvPr>
          <p:cNvSpPr>
            <a:spLocks noGrp="1"/>
          </p:cNvSpPr>
          <p:nvPr>
            <p:ph type="dt" sz="half" idx="10"/>
          </p:nvPr>
        </p:nvSpPr>
        <p:spPr/>
        <p:txBody>
          <a:bodyPr/>
          <a:lstStyle/>
          <a:p>
            <a:fld id="{F8B318B3-0E87-4416-A9B8-D891968C2727}" type="datetime1">
              <a:rPr lang="en-US" smtClean="0"/>
              <a:t>9/16/2026</a:t>
            </a:fld>
            <a:endParaRPr lang="en-US"/>
          </a:p>
        </p:txBody>
      </p:sp>
      <p:sp>
        <p:nvSpPr>
          <p:cNvPr id="6" name="Footer Placeholder 5">
            <a:extLst>
              <a:ext uri="{FF2B5EF4-FFF2-40B4-BE49-F238E27FC236}">
                <a16:creationId xmlns:a16="http://schemas.microsoft.com/office/drawing/2014/main" id="{E338B172-43F1-4139-BF32-2DEDF2781D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3CB3DF-517A-4E87-8D32-82F85C3985F1}"/>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397843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2A09-5B90-4641-93CD-8F57AD557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1350F3-B3CE-4CFF-8DA5-52A7B3D17D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26664C-6D02-4CF4-9578-EE17046F1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029906-37E8-4C3E-9239-E2780C69472A}"/>
              </a:ext>
            </a:extLst>
          </p:cNvPr>
          <p:cNvSpPr>
            <a:spLocks noGrp="1"/>
          </p:cNvSpPr>
          <p:nvPr>
            <p:ph type="dt" sz="half" idx="10"/>
          </p:nvPr>
        </p:nvSpPr>
        <p:spPr/>
        <p:txBody>
          <a:bodyPr/>
          <a:lstStyle/>
          <a:p>
            <a:fld id="{EA476A42-A091-4468-A075-64A31BE59948}" type="datetime1">
              <a:rPr lang="en-US" smtClean="0"/>
              <a:t>9/16/2026</a:t>
            </a:fld>
            <a:endParaRPr lang="en-US"/>
          </a:p>
        </p:txBody>
      </p:sp>
      <p:sp>
        <p:nvSpPr>
          <p:cNvPr id="6" name="Footer Placeholder 5">
            <a:extLst>
              <a:ext uri="{FF2B5EF4-FFF2-40B4-BE49-F238E27FC236}">
                <a16:creationId xmlns:a16="http://schemas.microsoft.com/office/drawing/2014/main" id="{B4F4D540-F8F7-41A2-9AF8-CA9DC3673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D207D-A9AE-4993-85BC-0A490AE0C78B}"/>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847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C82A-A252-4658-90F3-CD841E6917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56BDDE-3FD4-4076-B384-750403C872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B16770-ADA8-4EC3-8F93-CD06C87E7EC4}"/>
              </a:ext>
            </a:extLst>
          </p:cNvPr>
          <p:cNvSpPr>
            <a:spLocks noGrp="1"/>
          </p:cNvSpPr>
          <p:nvPr>
            <p:ph type="dt" sz="half" idx="10"/>
          </p:nvPr>
        </p:nvSpPr>
        <p:spPr/>
        <p:txBody>
          <a:bodyPr/>
          <a:lstStyle/>
          <a:p>
            <a:fld id="{0D3616D0-8311-4107-9726-6B805E7D05BA}" type="datetime1">
              <a:rPr lang="en-US" smtClean="0"/>
              <a:t>9/16/2026</a:t>
            </a:fld>
            <a:endParaRPr lang="en-US"/>
          </a:p>
        </p:txBody>
      </p:sp>
      <p:sp>
        <p:nvSpPr>
          <p:cNvPr id="5" name="Footer Placeholder 4">
            <a:extLst>
              <a:ext uri="{FF2B5EF4-FFF2-40B4-BE49-F238E27FC236}">
                <a16:creationId xmlns:a16="http://schemas.microsoft.com/office/drawing/2014/main" id="{956A9407-A07E-4CD6-8B79-2C5C32D324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D9943-4565-4756-87D7-A459B5D658D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038256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6161F6-0B3C-4567-ADE2-6CD20FC7B0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7F20CE-3E28-49C5-A941-80470819E0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65335-11AE-43FA-B4FF-7C5C91A9C094}"/>
              </a:ext>
            </a:extLst>
          </p:cNvPr>
          <p:cNvSpPr>
            <a:spLocks noGrp="1"/>
          </p:cNvSpPr>
          <p:nvPr>
            <p:ph type="dt" sz="half" idx="10"/>
          </p:nvPr>
        </p:nvSpPr>
        <p:spPr/>
        <p:txBody>
          <a:bodyPr/>
          <a:lstStyle/>
          <a:p>
            <a:fld id="{3BC2557A-5C88-417A-A763-5AC779462A5F}" type="datetime1">
              <a:rPr lang="en-US" smtClean="0"/>
              <a:t>9/16/2026</a:t>
            </a:fld>
            <a:endParaRPr lang="en-US"/>
          </a:p>
        </p:txBody>
      </p:sp>
      <p:sp>
        <p:nvSpPr>
          <p:cNvPr id="5" name="Footer Placeholder 4">
            <a:extLst>
              <a:ext uri="{FF2B5EF4-FFF2-40B4-BE49-F238E27FC236}">
                <a16:creationId xmlns:a16="http://schemas.microsoft.com/office/drawing/2014/main" id="{A3CDB1C4-4B7A-48D9-8638-70DF828BE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EDD15E-A1E1-4C0C-A962-2AD1B80CF666}"/>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28428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0" name="Title Text"/>
          <p:cNvSpPr txBox="1">
            <a:spLocks noGrp="1"/>
          </p:cNvSpPr>
          <p:nvPr>
            <p:ph type="title"/>
          </p:nvPr>
        </p:nvSpPr>
        <p:spPr>
          <a:prstGeom prst="rect">
            <a:avLst/>
          </a:prstGeom>
        </p:spPr>
        <p:txBody>
          <a:bodyPr/>
          <a:lstStyle>
            <a:lvl1pPr>
              <a:defRPr>
                <a:solidFill>
                  <a:schemeClr val="accent3"/>
                </a:solidFill>
              </a:defRPr>
            </a:lvl1pPr>
          </a:lstStyle>
          <a:p>
            <a:r>
              <a:rPr dirty="0"/>
              <a:t>Title Text</a:t>
            </a:r>
          </a:p>
        </p:txBody>
      </p:sp>
      <p:sp>
        <p:nvSpPr>
          <p:cNvPr id="61" name="Body Level One…"/>
          <p:cNvSpPr txBox="1">
            <a:spLocks noGrp="1"/>
          </p:cNvSpPr>
          <p:nvPr>
            <p:ph type="body" idx="1"/>
          </p:nvPr>
        </p:nvSpPr>
        <p:spPr>
          <a:xfrm>
            <a:off x="535782" y="1562695"/>
            <a:ext cx="8786527" cy="4688086"/>
          </a:xfrm>
          <a:prstGeom prst="rect">
            <a:avLst/>
          </a:prstGeom>
        </p:spPr>
        <p:txBody>
          <a:bodyPr/>
          <a:lstStyle>
            <a:lvl1pPr marL="257166" indent="-257166">
              <a:defRPr>
                <a:solidFill>
                  <a:schemeClr val="tx1"/>
                </a:solidFill>
              </a:defRPr>
            </a:lvl1pPr>
            <a:lvl2pPr marL="514332" indent="-257166">
              <a:spcBef>
                <a:spcPts val="1125"/>
              </a:spcBef>
              <a:defRPr>
                <a:solidFill>
                  <a:schemeClr val="tx1"/>
                </a:solidFill>
              </a:defRPr>
            </a:lvl2pPr>
            <a:lvl3pPr marL="707206" indent="-257166">
              <a:spcBef>
                <a:spcPts val="562"/>
              </a:spcBef>
              <a:defRPr sz="2812">
                <a:solidFill>
                  <a:schemeClr val="tx1"/>
                </a:solidFill>
              </a:defRPr>
            </a:lvl3pPr>
            <a:lvl4pPr marL="900080" indent="-257166">
              <a:spcBef>
                <a:spcPts val="0"/>
              </a:spcBef>
              <a:defRPr sz="2812">
                <a:solidFill>
                  <a:schemeClr val="tx1"/>
                </a:solidFill>
              </a:defRPr>
            </a:lvl4pPr>
            <a:lvl5pPr marL="1092955" indent="-257166">
              <a:spcBef>
                <a:spcPts val="0"/>
              </a:spcBef>
              <a:defRPr sz="2812">
                <a:solidFill>
                  <a:schemeClr val="tx1"/>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62"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78759803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06F07A-0B22-4914-812A-DBA02B47952B}"/>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892B9C33-4FFB-4197-A3C1-E6E3EB58E2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35E0F7-CC95-4DF1-9224-82B2702A2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D997E8-DDEE-43F1-8D9B-F8A1E11DE488}" type="datetime1">
              <a:rPr lang="en-US" smtClean="0"/>
              <a:t>9/16/2026</a:t>
            </a:fld>
            <a:endParaRPr lang="en-US"/>
          </a:p>
        </p:txBody>
      </p:sp>
      <p:sp>
        <p:nvSpPr>
          <p:cNvPr id="5" name="Footer Placeholder 4">
            <a:extLst>
              <a:ext uri="{FF2B5EF4-FFF2-40B4-BE49-F238E27FC236}">
                <a16:creationId xmlns:a16="http://schemas.microsoft.com/office/drawing/2014/main" id="{C63761D0-ED27-4802-A5F0-EFD89884E1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7E668E-F846-4B39-92B8-B429C92F7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F37917-FD3A-4669-9018-DA04BCDD3D75}" type="slidenum">
              <a:rPr lang="en-US" smtClean="0"/>
              <a:t>‹#›</a:t>
            </a:fld>
            <a:endParaRPr lang="en-US"/>
          </a:p>
        </p:txBody>
      </p:sp>
    </p:spTree>
    <p:extLst>
      <p:ext uri="{BB962C8B-B14F-4D97-AF65-F5344CB8AC3E}">
        <p14:creationId xmlns:p14="http://schemas.microsoft.com/office/powerpoint/2010/main" val="2223476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4" r:id="rId4"/>
    <p:sldLayoutId id="2147483651" r:id="rId5"/>
    <p:sldLayoutId id="2147483652" r:id="rId6"/>
    <p:sldLayoutId id="2147483653" r:id="rId7"/>
    <p:sldLayoutId id="2147483655" r:id="rId8"/>
    <p:sldLayoutId id="2147483656" r:id="rId9"/>
    <p:sldLayoutId id="2147483657" r:id="rId10"/>
    <p:sldLayoutId id="2147483658" r:id="rId11"/>
    <p:sldLayoutId id="2147483659" r:id="rId12"/>
    <p:sldLayoutId id="2147483661" r:id="rId13"/>
  </p:sldLayoutIdLst>
  <p:hf hdr="0" ftr="0" dt="0"/>
  <p:txStyles>
    <p:titleStyle>
      <a:lvl1pPr algn="l" defTabSz="914400" rtl="0" eaLnBrk="1" latinLnBrk="0" hangingPunct="1">
        <a:lnSpc>
          <a:spcPct val="90000"/>
        </a:lnSpc>
        <a:spcBef>
          <a:spcPct val="0"/>
        </a:spcBef>
        <a:buNone/>
        <a:defRPr sz="4400" kern="1200">
          <a:solidFill>
            <a:srgbClr val="0070C0"/>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sa/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ti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5BC5-92E6-4F5A-B981-1C5EE975861B}"/>
              </a:ext>
            </a:extLst>
          </p:cNvPr>
          <p:cNvSpPr>
            <a:spLocks noGrp="1"/>
          </p:cNvSpPr>
          <p:nvPr>
            <p:ph type="ctrTitle"/>
          </p:nvPr>
        </p:nvSpPr>
        <p:spPr/>
        <p:txBody>
          <a:bodyPr anchor="t">
            <a:normAutofit/>
          </a:bodyPr>
          <a:lstStyle/>
          <a:p>
            <a:r>
              <a:rPr lang="en-US" altLang="en-US" dirty="0"/>
              <a:t>CS 4530: Fundamentals of Software Engineering</a:t>
            </a:r>
            <a:br>
              <a:rPr lang="en-US" altLang="en-US" dirty="0"/>
            </a:br>
            <a:r>
              <a:rPr lang="en-US" altLang="en-US" dirty="0"/>
              <a:t>Module 3: Unit Testing</a:t>
            </a:r>
            <a:endParaRPr lang="en-US" sz="3200" dirty="0"/>
          </a:p>
        </p:txBody>
      </p:sp>
      <p:sp>
        <p:nvSpPr>
          <p:cNvPr id="8" name="Subtitle 7">
            <a:extLst>
              <a:ext uri="{FF2B5EF4-FFF2-40B4-BE49-F238E27FC236}">
                <a16:creationId xmlns:a16="http://schemas.microsoft.com/office/drawing/2014/main" id="{5B356C44-32EB-4AC4-94B7-A86895491E70}"/>
              </a:ext>
            </a:extLst>
          </p:cNvPr>
          <p:cNvSpPr>
            <a:spLocks noGrp="1"/>
          </p:cNvSpPr>
          <p:nvPr>
            <p:ph type="subTitle" idx="1"/>
          </p:nvPr>
        </p:nvSpPr>
        <p:spPr/>
        <p:txBody>
          <a:bodyPr/>
          <a:lstStyle/>
          <a:p>
            <a:r>
              <a:rPr lang="en-US" sz="2400" dirty="0"/>
              <a:t>Adeel Bhutta and Mitch Wand</a:t>
            </a:r>
          </a:p>
          <a:p>
            <a:pPr>
              <a:lnSpc>
                <a:spcPct val="100000"/>
              </a:lnSpc>
            </a:pPr>
            <a:r>
              <a:rPr lang="en-US" sz="2400" dirty="0"/>
              <a:t>Khoury College of Computer Sciences</a:t>
            </a:r>
          </a:p>
          <a:p>
            <a:endParaRPr lang="en-US" dirty="0"/>
          </a:p>
        </p:txBody>
      </p:sp>
      <p:sp>
        <p:nvSpPr>
          <p:cNvPr id="4" name="Slide Number Placeholder 3">
            <a:extLst>
              <a:ext uri="{FF2B5EF4-FFF2-40B4-BE49-F238E27FC236}">
                <a16:creationId xmlns:a16="http://schemas.microsoft.com/office/drawing/2014/main" id="{CECC5E2E-7170-455B-A37A-DBAC705CE98E}"/>
              </a:ext>
            </a:extLst>
          </p:cNvPr>
          <p:cNvSpPr>
            <a:spLocks noGrp="1"/>
          </p:cNvSpPr>
          <p:nvPr>
            <p:ph type="sldNum" sz="quarter" idx="12"/>
          </p:nvPr>
        </p:nvSpPr>
        <p:spPr/>
        <p:txBody>
          <a:bodyPr/>
          <a:lstStyle/>
          <a:p>
            <a:fld id="{20F37917-FD3A-4669-9018-DA04BCDD3D75}" type="slidenum">
              <a:rPr lang="en-US" smtClean="0"/>
              <a:pPr/>
              <a:t>1</a:t>
            </a:fld>
            <a:endParaRPr lang="en-US"/>
          </a:p>
        </p:txBody>
      </p:sp>
      <p:sp>
        <p:nvSpPr>
          <p:cNvPr id="3" name="Rectangle 2">
            <a:extLst>
              <a:ext uri="{FF2B5EF4-FFF2-40B4-BE49-F238E27FC236}">
                <a16:creationId xmlns:a16="http://schemas.microsoft.com/office/drawing/2014/main" id="{3B7BC06A-54D1-4D10-B536-9DF33B2C3997}"/>
              </a:ext>
            </a:extLst>
          </p:cNvPr>
          <p:cNvSpPr/>
          <p:nvPr/>
        </p:nvSpPr>
        <p:spPr>
          <a:xfrm>
            <a:off x="539260" y="5710019"/>
            <a:ext cx="6096000" cy="369332"/>
          </a:xfrm>
          <a:prstGeom prst="rect">
            <a:avLst/>
          </a:prstGeom>
        </p:spPr>
        <p:txBody>
          <a:bodyPr>
            <a:spAutoFit/>
          </a:bodyPr>
          <a:lstStyle/>
          <a:p>
            <a:r>
              <a:rPr lang="en-US" dirty="0">
                <a:solidFill>
                  <a:srgbClr val="5C5962"/>
                </a:solidFill>
              </a:rPr>
              <a:t>© 2026 Released under the </a:t>
            </a:r>
            <a:r>
              <a:rPr lang="en-US" dirty="0">
                <a:solidFill>
                  <a:srgbClr val="D41B2C"/>
                </a:solidFill>
                <a:hlinkClick r:id="rId3"/>
              </a:rPr>
              <a:t>CC BY-SA</a:t>
            </a:r>
            <a:r>
              <a:rPr lang="en-US" dirty="0">
                <a:solidFill>
                  <a:srgbClr val="5C5962"/>
                </a:solidFill>
              </a:rPr>
              <a:t> license</a:t>
            </a:r>
            <a:endParaRPr lang="en-US" dirty="0"/>
          </a:p>
        </p:txBody>
      </p:sp>
      <p:sp>
        <p:nvSpPr>
          <p:cNvPr id="5" name="TextBox 4">
            <a:extLst>
              <a:ext uri="{FF2B5EF4-FFF2-40B4-BE49-F238E27FC236}">
                <a16:creationId xmlns:a16="http://schemas.microsoft.com/office/drawing/2014/main" id="{E2CC67B2-D054-4205-15E3-D9ECBB15CFBA}"/>
              </a:ext>
            </a:extLst>
          </p:cNvPr>
          <p:cNvSpPr txBox="1"/>
          <p:nvPr/>
        </p:nvSpPr>
        <p:spPr>
          <a:xfrm>
            <a:off x="-3002692" y="4003589"/>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17846425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2BE18-3AE8-5179-4D00-84381E759F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68EF13-A512-C5B8-A0FE-38A71254D667}"/>
              </a:ext>
            </a:extLst>
          </p:cNvPr>
          <p:cNvSpPr>
            <a:spLocks noGrp="1"/>
          </p:cNvSpPr>
          <p:nvPr>
            <p:ph type="title"/>
          </p:nvPr>
        </p:nvSpPr>
        <p:spPr>
          <a:xfrm>
            <a:off x="838200" y="18255"/>
            <a:ext cx="10515600" cy="1325563"/>
          </a:xfrm>
        </p:spPr>
        <p:txBody>
          <a:bodyPr/>
          <a:lstStyle/>
          <a:p>
            <a:r>
              <a:rPr lang="en-US" dirty="0"/>
              <a:t>Learning Goals for this Lesson</a:t>
            </a:r>
          </a:p>
        </p:txBody>
      </p:sp>
      <p:sp>
        <p:nvSpPr>
          <p:cNvPr id="3" name="Content Placeholder 2">
            <a:extLst>
              <a:ext uri="{FF2B5EF4-FFF2-40B4-BE49-F238E27FC236}">
                <a16:creationId xmlns:a16="http://schemas.microsoft.com/office/drawing/2014/main" id="{EF268340-BE83-1862-6D5D-0EE450FC7AC4}"/>
              </a:ext>
            </a:extLst>
          </p:cNvPr>
          <p:cNvSpPr>
            <a:spLocks noGrp="1"/>
          </p:cNvSpPr>
          <p:nvPr>
            <p:ph idx="1"/>
          </p:nvPr>
        </p:nvSpPr>
        <p:spPr>
          <a:xfrm>
            <a:off x="838199" y="1500188"/>
            <a:ext cx="9209049" cy="4351337"/>
          </a:xfrm>
        </p:spPr>
        <p:txBody>
          <a:bodyPr>
            <a:normAutofit lnSpcReduction="10000"/>
          </a:bodyPr>
          <a:lstStyle/>
          <a:p>
            <a:pPr marL="0" indent="0">
              <a:buNone/>
            </a:pPr>
            <a:r>
              <a:rPr lang="en-US" dirty="0"/>
              <a:t>At the end of this lesson, you should be able to:</a:t>
            </a:r>
          </a:p>
          <a:p>
            <a:r>
              <a:rPr lang="en-US" dirty="0"/>
              <a:t>Explain three general ways of judging whether we've written enough tests</a:t>
            </a:r>
          </a:p>
          <a:p>
            <a:r>
              <a:rPr lang="en-US" dirty="0"/>
              <a:t>Explain how contracts provide better guidance than types in choosing test cases</a:t>
            </a:r>
          </a:p>
          <a:p>
            <a:r>
              <a:rPr lang="en-US" dirty="0"/>
              <a:t>Explain various measures of code coverage (including statements, branches, functions, and lines)</a:t>
            </a:r>
          </a:p>
          <a:p>
            <a:r>
              <a:rPr lang="en-US" dirty="0"/>
              <a:t>Explain how adversarial testing helps gauge whether our tests are sensitive enough to detect likely bugs</a:t>
            </a:r>
          </a:p>
          <a:p>
            <a:pPr marL="514350" indent="-514350">
              <a:buFont typeface="+mj-lt"/>
              <a:buAutoNum type="arabicPeriod"/>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C21BC9FA-323D-ED50-496E-44D057EBF080}"/>
              </a:ext>
            </a:extLst>
          </p:cNvPr>
          <p:cNvSpPr>
            <a:spLocks noGrp="1"/>
          </p:cNvSpPr>
          <p:nvPr>
            <p:ph type="sldNum" sz="quarter" idx="12"/>
          </p:nvPr>
        </p:nvSpPr>
        <p:spPr>
          <a:xfrm>
            <a:off x="8610600" y="6356350"/>
            <a:ext cx="2743200" cy="365125"/>
          </a:xfrm>
        </p:spPr>
        <p:txBody>
          <a:bodyPr/>
          <a:lstStyle/>
          <a:p>
            <a:pPr lvl="0"/>
            <a:fld id="{20F37917-FD3A-4669-9018-DA04BCDD3D75}" type="slidenum">
              <a:rPr lang="en-US" noProof="0" smtClean="0"/>
              <a:pPr lvl="0"/>
              <a:t>2</a:t>
            </a:fld>
            <a:endParaRPr lang="en-US" noProof="0"/>
          </a:p>
        </p:txBody>
      </p:sp>
    </p:spTree>
    <p:extLst>
      <p:ext uri="{BB962C8B-B14F-4D97-AF65-F5344CB8AC3E}">
        <p14:creationId xmlns:p14="http://schemas.microsoft.com/office/powerpoint/2010/main" val="578407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6BE06-E7A1-310E-E500-E63DFAD176C6}"/>
              </a:ext>
            </a:extLst>
          </p:cNvPr>
          <p:cNvSpPr>
            <a:spLocks noGrp="1"/>
          </p:cNvSpPr>
          <p:nvPr>
            <p:ph type="title"/>
          </p:nvPr>
        </p:nvSpPr>
        <p:spPr/>
        <p:txBody>
          <a:bodyPr/>
          <a:lstStyle/>
          <a:p>
            <a:r>
              <a:rPr lang="en-US" dirty="0"/>
              <a:t>When have we written enough tests?</a:t>
            </a:r>
          </a:p>
        </p:txBody>
      </p:sp>
      <p:sp>
        <p:nvSpPr>
          <p:cNvPr id="3" name="Content Placeholder 2">
            <a:extLst>
              <a:ext uri="{FF2B5EF4-FFF2-40B4-BE49-F238E27FC236}">
                <a16:creationId xmlns:a16="http://schemas.microsoft.com/office/drawing/2014/main" id="{D5B33EF4-B109-7CF2-B4C0-2A72F88FD737}"/>
              </a:ext>
            </a:extLst>
          </p:cNvPr>
          <p:cNvSpPr>
            <a:spLocks noGrp="1"/>
          </p:cNvSpPr>
          <p:nvPr>
            <p:ph idx="1"/>
          </p:nvPr>
        </p:nvSpPr>
        <p:spPr/>
        <p:txBody>
          <a:bodyPr/>
          <a:lstStyle/>
          <a:p>
            <a:r>
              <a:rPr lang="en-US" dirty="0"/>
              <a:t>When we've tested each component with enough inputs?</a:t>
            </a:r>
          </a:p>
          <a:p>
            <a:r>
              <a:rPr lang="en-US" dirty="0"/>
              <a:t>When we've tested enough of our code?</a:t>
            </a:r>
          </a:p>
          <a:p>
            <a:r>
              <a:rPr lang="en-US" dirty="0"/>
              <a:t>When our tests are precise enough to detect likely bugs?</a:t>
            </a:r>
          </a:p>
        </p:txBody>
      </p:sp>
      <p:sp>
        <p:nvSpPr>
          <p:cNvPr id="4" name="Slide Number Placeholder 3">
            <a:extLst>
              <a:ext uri="{FF2B5EF4-FFF2-40B4-BE49-F238E27FC236}">
                <a16:creationId xmlns:a16="http://schemas.microsoft.com/office/drawing/2014/main" id="{E8E4E1C4-8272-0715-724D-5DFD08706E26}"/>
              </a:ext>
            </a:extLst>
          </p:cNvPr>
          <p:cNvSpPr>
            <a:spLocks noGrp="1"/>
          </p:cNvSpPr>
          <p:nvPr>
            <p:ph type="sldNum" sz="quarter" idx="12"/>
          </p:nvPr>
        </p:nvSpPr>
        <p:spPr/>
        <p:txBody>
          <a:bodyPr/>
          <a:lstStyle/>
          <a:p>
            <a:fld id="{20F37917-FD3A-4669-9018-DA04BCDD3D75}" type="slidenum">
              <a:rPr lang="en-US" smtClean="0"/>
              <a:t>3</a:t>
            </a:fld>
            <a:endParaRPr lang="en-US"/>
          </a:p>
        </p:txBody>
      </p:sp>
    </p:spTree>
    <p:extLst>
      <p:ext uri="{BB962C8B-B14F-4D97-AF65-F5344CB8AC3E}">
        <p14:creationId xmlns:p14="http://schemas.microsoft.com/office/powerpoint/2010/main" val="4211547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BD440-603A-05C3-E8C1-2E3F5E2563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3C517A-72F6-65B5-FBC6-9D0BE0002A3D}"/>
              </a:ext>
            </a:extLst>
          </p:cNvPr>
          <p:cNvSpPr>
            <a:spLocks noGrp="1"/>
          </p:cNvSpPr>
          <p:nvPr>
            <p:ph type="title"/>
          </p:nvPr>
        </p:nvSpPr>
        <p:spPr>
          <a:xfrm>
            <a:off x="838200" y="18255"/>
            <a:ext cx="10515600" cy="1325563"/>
          </a:xfrm>
        </p:spPr>
        <p:txBody>
          <a:bodyPr>
            <a:normAutofit/>
          </a:bodyPr>
          <a:lstStyle/>
          <a:p>
            <a:r>
              <a:rPr lang="en-US" dirty="0"/>
              <a:t>Unit tests vs. Integration tests</a:t>
            </a:r>
          </a:p>
        </p:txBody>
      </p:sp>
      <p:sp>
        <p:nvSpPr>
          <p:cNvPr id="3" name="Content Placeholder 2">
            <a:extLst>
              <a:ext uri="{FF2B5EF4-FFF2-40B4-BE49-F238E27FC236}">
                <a16:creationId xmlns:a16="http://schemas.microsoft.com/office/drawing/2014/main" id="{00CB2293-7E1F-6CC7-FB97-4AB32BB83276}"/>
              </a:ext>
            </a:extLst>
          </p:cNvPr>
          <p:cNvSpPr>
            <a:spLocks noGrp="1"/>
          </p:cNvSpPr>
          <p:nvPr>
            <p:ph idx="1"/>
          </p:nvPr>
        </p:nvSpPr>
        <p:spPr>
          <a:xfrm>
            <a:off x="838199" y="1500188"/>
            <a:ext cx="10906126" cy="4351337"/>
          </a:xfrm>
        </p:spPr>
        <p:txBody>
          <a:bodyPr/>
          <a:lstStyle/>
          <a:p>
            <a:r>
              <a:rPr lang="en-US" b="1" dirty="0"/>
              <a:t>Unit Tests: </a:t>
            </a:r>
            <a:r>
              <a:rPr lang="en-US" dirty="0"/>
              <a:t>testing a single function in isolation</a:t>
            </a:r>
          </a:p>
          <a:p>
            <a:pPr lvl="1"/>
            <a:r>
              <a:rPr lang="en-US" dirty="0"/>
              <a:t>Unit testing only needs to give a function tests that </a:t>
            </a:r>
            <a:r>
              <a:rPr lang="en-US" dirty="0">
                <a:solidFill>
                  <a:srgbClr val="FF0000"/>
                </a:solidFill>
              </a:rPr>
              <a:t>respect the functions preconditions</a:t>
            </a:r>
            <a:r>
              <a:rPr lang="en-US" dirty="0"/>
              <a:t>: no need to test -3 or 1.4</a:t>
            </a:r>
          </a:p>
          <a:p>
            <a:r>
              <a:rPr lang="en-US" b="1" dirty="0"/>
              <a:t>Integration Tests: </a:t>
            </a:r>
            <a:r>
              <a:rPr lang="en-US" dirty="0"/>
              <a:t>testing more than a single unit</a:t>
            </a:r>
          </a:p>
          <a:p>
            <a:pPr lvl="1"/>
            <a:r>
              <a:rPr lang="en-US" dirty="0"/>
              <a:t> test how parts of a program work together: that’s where we </a:t>
            </a:r>
            <a:r>
              <a:rPr lang="en-US" dirty="0">
                <a:solidFill>
                  <a:srgbClr val="FF0000"/>
                </a:solidFill>
              </a:rPr>
              <a:t>ensure </a:t>
            </a:r>
            <a:r>
              <a:rPr lang="en-US" i="1" dirty="0">
                <a:solidFill>
                  <a:srgbClr val="FF0000"/>
                </a:solidFill>
              </a:rPr>
              <a:t>other </a:t>
            </a:r>
            <a:r>
              <a:rPr lang="en-US" dirty="0">
                <a:solidFill>
                  <a:srgbClr val="FF0000"/>
                </a:solidFill>
              </a:rPr>
              <a:t>functions respect our function’s contracts</a:t>
            </a:r>
            <a:r>
              <a:rPr lang="en-US" dirty="0"/>
              <a:t>.</a:t>
            </a:r>
          </a:p>
        </p:txBody>
      </p:sp>
      <p:sp>
        <p:nvSpPr>
          <p:cNvPr id="4" name="Slide Number Placeholder 3">
            <a:extLst>
              <a:ext uri="{FF2B5EF4-FFF2-40B4-BE49-F238E27FC236}">
                <a16:creationId xmlns:a16="http://schemas.microsoft.com/office/drawing/2014/main" id="{0486A18B-CA70-9E6F-27B7-5820FA9E11C8}"/>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4</a:t>
            </a:fld>
            <a:endParaRPr lang="en-US"/>
          </a:p>
        </p:txBody>
      </p:sp>
    </p:spTree>
    <p:extLst>
      <p:ext uri="{BB962C8B-B14F-4D97-AF65-F5344CB8AC3E}">
        <p14:creationId xmlns:p14="http://schemas.microsoft.com/office/powerpoint/2010/main" val="2526771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 name="Title 1"/>
          <p:cNvSpPr txBox="1">
            <a:spLocks noGrp="1"/>
          </p:cNvSpPr>
          <p:nvPr>
            <p:ph type="title"/>
          </p:nvPr>
        </p:nvSpPr>
        <p:spPr>
          <a:prstGeom prst="rect">
            <a:avLst/>
          </a:prstGeom>
        </p:spPr>
        <p:txBody>
          <a:bodyPr/>
          <a:lstStyle/>
          <a:p>
            <a:r>
              <a:rPr lang="en-US" dirty="0"/>
              <a:t>Why do we test? Because Tests </a:t>
            </a:r>
            <a:r>
              <a:rPr lang="en-US" i="1" dirty="0"/>
              <a:t>are</a:t>
            </a:r>
            <a:r>
              <a:rPr lang="en-US" dirty="0"/>
              <a:t> the specification (Beyonce rule)</a:t>
            </a:r>
            <a:endParaRPr dirty="0"/>
          </a:p>
        </p:txBody>
      </p:sp>
      <p:sp>
        <p:nvSpPr>
          <p:cNvPr id="322" name="Content Placeholder 5"/>
          <p:cNvSpPr txBox="1">
            <a:spLocks noGrp="1"/>
          </p:cNvSpPr>
          <p:nvPr>
            <p:ph idx="1"/>
          </p:nvPr>
        </p:nvSpPr>
        <p:spPr>
          <a:xfrm>
            <a:off x="838199" y="1500160"/>
            <a:ext cx="9643947" cy="4351338"/>
          </a:xfrm>
          <a:prstGeom prst="rect">
            <a:avLst/>
          </a:prstGeom>
        </p:spPr>
        <p:txBody>
          <a:bodyPr>
            <a:normAutofit fontScale="55000" lnSpcReduction="20000"/>
          </a:bodyPr>
          <a:lstStyle/>
          <a:p>
            <a:pPr marL="214884" indent="-214884" defTabSz="859536">
              <a:spcBef>
                <a:spcPts val="900"/>
              </a:spcBef>
              <a:defRPr sz="5264"/>
            </a:pPr>
            <a:r>
              <a:rPr dirty="0"/>
              <a:t>Test Driven Development</a:t>
            </a:r>
          </a:p>
          <a:p>
            <a:pPr marL="429768" lvl="1" indent="-214884" defTabSz="859536">
              <a:spcBef>
                <a:spcPts val="450"/>
              </a:spcBef>
              <a:defRPr sz="4512"/>
            </a:pPr>
            <a:r>
              <a:rPr lang="en-US" dirty="0"/>
              <a:t>If we start with tests, passing the tests lets us know we’re done meeting the conditions of satisfaction</a:t>
            </a:r>
          </a:p>
          <a:p>
            <a:pPr marL="214884" indent="-214884" defTabSz="859536">
              <a:spcBef>
                <a:spcPts val="900"/>
              </a:spcBef>
              <a:defRPr sz="5264"/>
            </a:pPr>
            <a:r>
              <a:rPr lang="en-US" dirty="0"/>
              <a:t>Acceptance Testing</a:t>
            </a:r>
          </a:p>
          <a:p>
            <a:pPr marL="429768" lvl="1" indent="-214884" defTabSz="859536">
              <a:spcBef>
                <a:spcPts val="450"/>
              </a:spcBef>
              <a:defRPr sz="4512"/>
            </a:pPr>
            <a:r>
              <a:rPr lang="en-US" dirty="0"/>
              <a:t>Does the customer agree we’ve met the conditions of satisfaction?</a:t>
            </a:r>
            <a:endParaRPr dirty="0"/>
          </a:p>
          <a:p>
            <a:pPr marL="214884" indent="-214884" defTabSz="859536">
              <a:spcBef>
                <a:spcPts val="900"/>
              </a:spcBef>
              <a:defRPr sz="5264"/>
            </a:pPr>
            <a:r>
              <a:rPr dirty="0"/>
              <a:t>Regression Test</a:t>
            </a:r>
            <a:r>
              <a:rPr lang="en-US" dirty="0"/>
              <a:t>ing</a:t>
            </a:r>
            <a:endParaRPr dirty="0"/>
          </a:p>
          <a:p>
            <a:pPr marL="429768" lvl="1" indent="-214884" defTabSz="859536">
              <a:spcBef>
                <a:spcPts val="450"/>
              </a:spcBef>
              <a:defRPr sz="4512"/>
            </a:pPr>
            <a:r>
              <a:rPr dirty="0"/>
              <a:t>Did something change since some previous version? </a:t>
            </a:r>
          </a:p>
          <a:p>
            <a:pPr marL="429768" lvl="1" indent="-214884" defTabSz="859536">
              <a:spcBef>
                <a:spcPts val="450"/>
              </a:spcBef>
              <a:defRPr sz="4512"/>
            </a:pPr>
            <a:r>
              <a:rPr dirty="0"/>
              <a:t>Prevent bugs from (re-)entering during maintenance.</a:t>
            </a:r>
          </a:p>
          <a:p>
            <a:pPr marL="429768" lvl="1" indent="-214884" defTabSz="859536">
              <a:spcBef>
                <a:spcPts val="450"/>
              </a:spcBef>
              <a:defRPr sz="4512"/>
            </a:pPr>
            <a:r>
              <a:rPr dirty="0"/>
              <a:t>“Good” test suite detects bugs that </a:t>
            </a:r>
            <a:r>
              <a:rPr lang="en-US" dirty="0"/>
              <a:t>(inevitably) get added as software is developed over time: tests are for </a:t>
            </a:r>
            <a:r>
              <a:rPr lang="en-US" i="1" dirty="0"/>
              <a:t>the future</a:t>
            </a:r>
            <a:endParaRPr lang="en-US" dirty="0"/>
          </a:p>
        </p:txBody>
      </p:sp>
      <p:sp>
        <p:nvSpPr>
          <p:cNvPr id="323" name="Slide Number Placeholder 4"/>
          <p:cNvSpPr txBox="1">
            <a:spLocks noGrp="1"/>
          </p:cNvSpPr>
          <p:nvPr>
            <p:ph type="sldNum" sz="quarter" idx="4294967295"/>
          </p:nvPr>
        </p:nvSpPr>
        <p:spPr>
          <a:xfrm>
            <a:off x="11687175" y="12836525"/>
            <a:ext cx="504825" cy="482600"/>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8288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034CE-228E-BFB2-C308-5A05067196C4}"/>
              </a:ext>
            </a:extLst>
          </p:cNvPr>
          <p:cNvSpPr>
            <a:spLocks noGrp="1"/>
          </p:cNvSpPr>
          <p:nvPr>
            <p:ph type="title"/>
          </p:nvPr>
        </p:nvSpPr>
        <p:spPr/>
        <p:txBody>
          <a:bodyPr/>
          <a:lstStyle/>
          <a:p>
            <a:r>
              <a:rPr lang="en-US" dirty="0"/>
              <a:t>BUT: tests alone can't specify all of the behavior we want</a:t>
            </a:r>
          </a:p>
        </p:txBody>
      </p:sp>
      <p:sp>
        <p:nvSpPr>
          <p:cNvPr id="3" name="Content Placeholder 2">
            <a:extLst>
              <a:ext uri="{FF2B5EF4-FFF2-40B4-BE49-F238E27FC236}">
                <a16:creationId xmlns:a16="http://schemas.microsoft.com/office/drawing/2014/main" id="{3BEE3A31-53B9-55D3-ACF6-C8B1DAA315C7}"/>
              </a:ext>
            </a:extLst>
          </p:cNvPr>
          <p:cNvSpPr>
            <a:spLocks noGrp="1"/>
          </p:cNvSpPr>
          <p:nvPr>
            <p:ph idx="1"/>
          </p:nvPr>
        </p:nvSpPr>
        <p:spPr>
          <a:xfrm>
            <a:off x="838199" y="1500160"/>
            <a:ext cx="8383859" cy="4351338"/>
          </a:xfrm>
        </p:spPr>
        <p:txBody>
          <a:bodyPr>
            <a:normAutofit lnSpcReduction="10000"/>
          </a:bodyPr>
          <a:lstStyle/>
          <a:p>
            <a:r>
              <a:rPr lang="en-US" dirty="0"/>
              <a:t>Tests alone can't specify the range of inputs we expect our module to handle.</a:t>
            </a:r>
          </a:p>
          <a:p>
            <a:r>
              <a:rPr lang="en-US" dirty="0"/>
              <a:t>We need to understand just what code we are testing.</a:t>
            </a:r>
          </a:p>
          <a:p>
            <a:r>
              <a:rPr lang="en-US" dirty="0"/>
              <a:t>Tests may not specify all of the behavior that our clients expect.</a:t>
            </a:r>
          </a:p>
          <a:p>
            <a:r>
              <a:rPr lang="en-US" dirty="0"/>
              <a:t>Tests may not detect likely bugs in our code.</a:t>
            </a:r>
          </a:p>
          <a:p>
            <a:r>
              <a:rPr lang="en-US" dirty="0"/>
              <a:t>Is the behavior of our code even testable?</a:t>
            </a:r>
          </a:p>
          <a:p>
            <a:endParaRPr lang="en-US" dirty="0"/>
          </a:p>
          <a:p>
            <a:pPr marL="0" indent="0">
              <a:buNone/>
            </a:pPr>
            <a:r>
              <a:rPr lang="en-US" i="1" dirty="0"/>
              <a:t>Nevertheless, we start writing tests in TDD</a:t>
            </a:r>
          </a:p>
          <a:p>
            <a:endParaRPr lang="en-US" i="1" dirty="0"/>
          </a:p>
        </p:txBody>
      </p:sp>
      <p:sp>
        <p:nvSpPr>
          <p:cNvPr id="4" name="Slide Number Placeholder 3">
            <a:extLst>
              <a:ext uri="{FF2B5EF4-FFF2-40B4-BE49-F238E27FC236}">
                <a16:creationId xmlns:a16="http://schemas.microsoft.com/office/drawing/2014/main" id="{1B958D58-2CC7-EDEE-88B0-FDBD5390C89B}"/>
              </a:ext>
            </a:extLst>
          </p:cNvPr>
          <p:cNvSpPr>
            <a:spLocks noGrp="1"/>
          </p:cNvSpPr>
          <p:nvPr>
            <p:ph type="sldNum" sz="quarter" idx="12"/>
          </p:nvPr>
        </p:nvSpPr>
        <p:spPr/>
        <p:txBody>
          <a:bodyPr/>
          <a:lstStyle/>
          <a:p>
            <a:fld id="{20F37917-FD3A-4669-9018-DA04BCDD3D75}" type="slidenum">
              <a:rPr lang="en-US" smtClean="0"/>
              <a:t>6</a:t>
            </a:fld>
            <a:endParaRPr lang="en-US"/>
          </a:p>
        </p:txBody>
      </p:sp>
    </p:spTree>
    <p:extLst>
      <p:ext uri="{BB962C8B-B14F-4D97-AF65-F5344CB8AC3E}">
        <p14:creationId xmlns:p14="http://schemas.microsoft.com/office/powerpoint/2010/main" val="2730934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25E8F-5191-240D-3195-DB7D630200EB}"/>
              </a:ext>
            </a:extLst>
          </p:cNvPr>
          <p:cNvSpPr>
            <a:spLocks noGrp="1"/>
          </p:cNvSpPr>
          <p:nvPr>
            <p:ph type="title"/>
          </p:nvPr>
        </p:nvSpPr>
        <p:spPr/>
        <p:txBody>
          <a:bodyPr/>
          <a:lstStyle/>
          <a:p>
            <a:r>
              <a:rPr lang="en-US" dirty="0"/>
              <a:t>3.1 Have we tested enough of the inputs?</a:t>
            </a:r>
          </a:p>
        </p:txBody>
      </p:sp>
      <p:sp>
        <p:nvSpPr>
          <p:cNvPr id="3" name="Content Placeholder 2">
            <a:extLst>
              <a:ext uri="{FF2B5EF4-FFF2-40B4-BE49-F238E27FC236}">
                <a16:creationId xmlns:a16="http://schemas.microsoft.com/office/drawing/2014/main" id="{08A90627-B2C1-79BD-D4E2-1C9E7D16722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96C0A2F-0B5C-0C70-3CDE-EB52F8B90A8E}"/>
              </a:ext>
            </a:extLst>
          </p:cNvPr>
          <p:cNvSpPr>
            <a:spLocks noGrp="1"/>
          </p:cNvSpPr>
          <p:nvPr>
            <p:ph type="sldNum" sz="quarter" idx="12"/>
          </p:nvPr>
        </p:nvSpPr>
        <p:spPr/>
        <p:txBody>
          <a:bodyPr/>
          <a:lstStyle/>
          <a:p>
            <a:fld id="{20F37917-FD3A-4669-9018-DA04BCDD3D75}" type="slidenum">
              <a:rPr lang="en-US" smtClean="0"/>
              <a:t>7</a:t>
            </a:fld>
            <a:endParaRPr lang="en-US"/>
          </a:p>
        </p:txBody>
      </p:sp>
    </p:spTree>
    <p:extLst>
      <p:ext uri="{BB962C8B-B14F-4D97-AF65-F5344CB8AC3E}">
        <p14:creationId xmlns:p14="http://schemas.microsoft.com/office/powerpoint/2010/main" val="175365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C7678-E75D-D72A-E335-A8B087B989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9018A-9F15-2F80-C8A4-C95F0D4A3CCF}"/>
              </a:ext>
            </a:extLst>
          </p:cNvPr>
          <p:cNvSpPr>
            <a:spLocks noGrp="1"/>
          </p:cNvSpPr>
          <p:nvPr>
            <p:ph type="title"/>
          </p:nvPr>
        </p:nvSpPr>
        <p:spPr/>
        <p:txBody>
          <a:bodyPr/>
          <a:lstStyle/>
          <a:p>
            <a:r>
              <a:rPr lang="en-US" dirty="0"/>
              <a:t>Contracts tell us which test cases we need</a:t>
            </a:r>
          </a:p>
        </p:txBody>
      </p:sp>
      <p:sp>
        <p:nvSpPr>
          <p:cNvPr id="5" name="Content Placeholder 4">
            <a:extLst>
              <a:ext uri="{FF2B5EF4-FFF2-40B4-BE49-F238E27FC236}">
                <a16:creationId xmlns:a16="http://schemas.microsoft.com/office/drawing/2014/main" id="{A1DBC17E-04F1-ECEF-3F16-CA1E32B3D223}"/>
              </a:ext>
            </a:extLst>
          </p:cNvPr>
          <p:cNvSpPr>
            <a:spLocks noGrp="1"/>
          </p:cNvSpPr>
          <p:nvPr>
            <p:ph idx="1"/>
          </p:nvPr>
        </p:nvSpPr>
        <p:spPr>
          <a:xfrm>
            <a:off x="838199" y="1500159"/>
            <a:ext cx="6686321" cy="4653505"/>
          </a:xfrm>
        </p:spPr>
        <p:txBody>
          <a:bodyPr>
            <a:noAutofit/>
          </a:bodyPr>
          <a:lstStyle/>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a:t>
            </a:r>
          </a:p>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 * Adds a message to a chat, updating the chat</a:t>
            </a:r>
          </a:p>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 *</a:t>
            </a:r>
          </a:p>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 * </a:t>
            </a:r>
            <a:r>
              <a:rPr lang="en-US" sz="2000" dirty="0">
                <a:solidFill>
                  <a:srgbClr val="002060"/>
                </a:solidFill>
                <a:latin typeface="Consolas" panose="020B0609020204030204" pitchFamily="49" charset="0"/>
                <a:cs typeface="Consolas" panose="020B0609020204030204" pitchFamily="49" charset="0"/>
              </a:rPr>
              <a:t>@param </a:t>
            </a:r>
            <a:r>
              <a:rPr lang="en-US" sz="2000" dirty="0" err="1">
                <a:solidFill>
                  <a:srgbClr val="002060"/>
                </a:solidFill>
                <a:latin typeface="Consolas" panose="020B0609020204030204" pitchFamily="49" charset="0"/>
                <a:cs typeface="Consolas" panose="020B0609020204030204" pitchFamily="49" charset="0"/>
              </a:rPr>
              <a:t>chatId</a:t>
            </a:r>
            <a:r>
              <a:rPr lang="en-US" sz="2000" dirty="0">
                <a:solidFill>
                  <a:srgbClr val="002060"/>
                </a:solidFill>
                <a:latin typeface="Consolas" panose="020B0609020204030204" pitchFamily="49" charset="0"/>
                <a:cs typeface="Consolas" panose="020B0609020204030204" pitchFamily="49" charset="0"/>
              </a:rPr>
              <a:t> </a:t>
            </a:r>
            <a:r>
              <a:rPr lang="en-US" sz="2000" dirty="0">
                <a:solidFill>
                  <a:schemeClr val="accent6">
                    <a:lumMod val="50000"/>
                  </a:schemeClr>
                </a:solidFill>
                <a:latin typeface="Consolas" panose="020B0609020204030204" pitchFamily="49" charset="0"/>
                <a:cs typeface="Consolas" panose="020B0609020204030204" pitchFamily="49" charset="0"/>
              </a:rPr>
              <a:t>- Ostensible chat id</a:t>
            </a:r>
          </a:p>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 * </a:t>
            </a:r>
            <a:r>
              <a:rPr lang="en-US" sz="2000" dirty="0">
                <a:solidFill>
                  <a:srgbClr val="002060"/>
                </a:solidFill>
                <a:latin typeface="Consolas" panose="020B0609020204030204" pitchFamily="49" charset="0"/>
                <a:cs typeface="Consolas" panose="020B0609020204030204" pitchFamily="49" charset="0"/>
              </a:rPr>
              <a:t>@param user </a:t>
            </a:r>
            <a:r>
              <a:rPr lang="en-US" sz="2000" dirty="0">
                <a:solidFill>
                  <a:schemeClr val="accent6">
                    <a:lumMod val="50000"/>
                  </a:schemeClr>
                </a:solidFill>
                <a:latin typeface="Consolas" panose="020B0609020204030204" pitchFamily="49" charset="0"/>
                <a:cs typeface="Consolas" panose="020B0609020204030204" pitchFamily="49" charset="0"/>
              </a:rPr>
              <a:t>- Authenticated user </a:t>
            </a:r>
          </a:p>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 * </a:t>
            </a:r>
            <a:r>
              <a:rPr lang="en-US" sz="2000" dirty="0">
                <a:solidFill>
                  <a:srgbClr val="002060"/>
                </a:solidFill>
                <a:latin typeface="Consolas" panose="020B0609020204030204" pitchFamily="49" charset="0"/>
                <a:cs typeface="Consolas" panose="020B0609020204030204" pitchFamily="49" charset="0"/>
              </a:rPr>
              <a:t>@param </a:t>
            </a:r>
            <a:r>
              <a:rPr lang="en-US" sz="2000" dirty="0" err="1">
                <a:solidFill>
                  <a:srgbClr val="002060"/>
                </a:solidFill>
                <a:latin typeface="Consolas" panose="020B0609020204030204" pitchFamily="49" charset="0"/>
                <a:cs typeface="Consolas" panose="020B0609020204030204" pitchFamily="49" charset="0"/>
              </a:rPr>
              <a:t>messageId</a:t>
            </a:r>
            <a:r>
              <a:rPr lang="en-US" sz="2000" dirty="0">
                <a:solidFill>
                  <a:srgbClr val="002060"/>
                </a:solidFill>
                <a:latin typeface="Consolas" panose="020B0609020204030204" pitchFamily="49" charset="0"/>
                <a:cs typeface="Consolas" panose="020B0609020204030204" pitchFamily="49" charset="0"/>
              </a:rPr>
              <a:t> </a:t>
            </a:r>
            <a:r>
              <a:rPr lang="en-US" sz="2000" dirty="0">
                <a:solidFill>
                  <a:schemeClr val="accent6">
                    <a:lumMod val="50000"/>
                  </a:schemeClr>
                </a:solidFill>
                <a:latin typeface="Consolas" panose="020B0609020204030204" pitchFamily="49" charset="0"/>
                <a:cs typeface="Consolas" panose="020B0609020204030204" pitchFamily="49" charset="0"/>
              </a:rPr>
              <a:t>- Valid message id</a:t>
            </a:r>
          </a:p>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 * </a:t>
            </a:r>
            <a:r>
              <a:rPr lang="en-US" sz="2000" dirty="0">
                <a:solidFill>
                  <a:srgbClr val="002060"/>
                </a:solidFill>
                <a:latin typeface="Consolas" panose="020B0609020204030204" pitchFamily="49" charset="0"/>
                <a:cs typeface="Consolas" panose="020B0609020204030204" pitchFamily="49" charset="0"/>
              </a:rPr>
              <a:t>@returns </a:t>
            </a:r>
            <a:r>
              <a:rPr lang="en-US" sz="2000" dirty="0">
                <a:solidFill>
                  <a:schemeClr val="accent6">
                    <a:lumMod val="50000"/>
                  </a:schemeClr>
                </a:solidFill>
                <a:latin typeface="Consolas" panose="020B0609020204030204" pitchFamily="49" charset="0"/>
                <a:cs typeface="Consolas" panose="020B0609020204030204" pitchFamily="49" charset="0"/>
              </a:rPr>
              <a:t>the updated chat info object</a:t>
            </a:r>
          </a:p>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 * </a:t>
            </a:r>
            <a:r>
              <a:rPr lang="en-US" sz="2000" dirty="0">
                <a:solidFill>
                  <a:srgbClr val="002060"/>
                </a:solidFill>
                <a:latin typeface="Consolas" panose="020B0609020204030204" pitchFamily="49" charset="0"/>
                <a:cs typeface="Consolas" panose="020B0609020204030204" pitchFamily="49" charset="0"/>
              </a:rPr>
              <a:t>@throws </a:t>
            </a:r>
            <a:r>
              <a:rPr lang="en-US" sz="2000" dirty="0">
                <a:solidFill>
                  <a:schemeClr val="accent6">
                    <a:lumMod val="50000"/>
                  </a:schemeClr>
                </a:solidFill>
                <a:latin typeface="Consolas" panose="020B0609020204030204" pitchFamily="49" charset="0"/>
                <a:cs typeface="Consolas" panose="020B0609020204030204" pitchFamily="49" charset="0"/>
              </a:rPr>
              <a:t>if the chat id is not valid</a:t>
            </a:r>
          </a:p>
          <a:p>
            <a:pPr marL="0" indent="0">
              <a:spcBef>
                <a:spcPts val="0"/>
              </a:spcBef>
              <a:buNone/>
            </a:pPr>
            <a:r>
              <a:rPr lang="en-US" sz="2000" dirty="0">
                <a:solidFill>
                  <a:schemeClr val="accent6">
                    <a:lumMod val="50000"/>
                  </a:schemeClr>
                </a:solidFill>
                <a:latin typeface="Consolas" panose="020B0609020204030204" pitchFamily="49" charset="0"/>
                <a:cs typeface="Consolas" panose="020B0609020204030204" pitchFamily="49" charset="0"/>
              </a:rPr>
              <a:t> */</a:t>
            </a:r>
          </a:p>
          <a:p>
            <a:pPr marL="0" indent="0">
              <a:spcBef>
                <a:spcPts val="0"/>
              </a:spcBef>
              <a:buNone/>
            </a:pPr>
            <a:r>
              <a:rPr lang="en-US" sz="2000" dirty="0">
                <a:solidFill>
                  <a:srgbClr val="AF00DB"/>
                </a:solidFill>
                <a:latin typeface="Consolas" panose="020B0609020204030204" pitchFamily="49" charset="0"/>
                <a:cs typeface="Consolas" panose="020B0609020204030204" pitchFamily="49" charset="0"/>
              </a:rPr>
              <a:t>export</a:t>
            </a:r>
            <a:r>
              <a:rPr lang="en-US" sz="2000" dirty="0">
                <a:latin typeface="Consolas" panose="020B0609020204030204" pitchFamily="49" charset="0"/>
                <a:cs typeface="Consolas" panose="020B0609020204030204" pitchFamily="49" charset="0"/>
              </a:rPr>
              <a:t> </a:t>
            </a:r>
            <a:r>
              <a:rPr lang="en-US" sz="2000" dirty="0">
                <a:solidFill>
                  <a:srgbClr val="002060"/>
                </a:solidFill>
                <a:latin typeface="Consolas" panose="020B0609020204030204" pitchFamily="49" charset="0"/>
                <a:cs typeface="Consolas" panose="020B0609020204030204" pitchFamily="49" charset="0"/>
              </a:rPr>
              <a:t>function</a:t>
            </a:r>
            <a:r>
              <a:rPr lang="en-US" sz="2000" dirty="0">
                <a:latin typeface="Consolas" panose="020B0609020204030204" pitchFamily="49" charset="0"/>
                <a:cs typeface="Consolas" panose="020B0609020204030204" pitchFamily="49" charset="0"/>
              </a:rPr>
              <a:t> </a:t>
            </a:r>
            <a:r>
              <a:rPr lang="en-US" sz="2000" dirty="0" err="1">
                <a:solidFill>
                  <a:schemeClr val="accent4">
                    <a:lumMod val="50000"/>
                  </a:schemeClr>
                </a:solidFill>
                <a:latin typeface="Consolas" panose="020B0609020204030204" pitchFamily="49" charset="0"/>
                <a:cs typeface="Consolas" panose="020B0609020204030204" pitchFamily="49" charset="0"/>
              </a:rPr>
              <a:t>addMessageToChat</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solidFill>
                  <a:srgbClr val="002060"/>
                </a:solidFill>
                <a:latin typeface="Consolas" panose="020B0609020204030204" pitchFamily="49" charset="0"/>
                <a:cs typeface="Consolas" panose="020B0609020204030204" pitchFamily="49" charset="0"/>
              </a:rPr>
              <a:t>chatId</a:t>
            </a:r>
            <a:r>
              <a:rPr lang="en-US" sz="2000" dirty="0">
                <a:latin typeface="Consolas" panose="020B0609020204030204" pitchFamily="49" charset="0"/>
                <a:cs typeface="Consolas" panose="020B0609020204030204" pitchFamily="49" charset="0"/>
              </a:rPr>
              <a:t>: </a:t>
            </a:r>
            <a:r>
              <a:rPr lang="en-US" sz="2000" dirty="0">
                <a:solidFill>
                  <a:srgbClr val="0070C0"/>
                </a:solidFill>
                <a:latin typeface="Consolas" panose="020B0609020204030204" pitchFamily="49" charset="0"/>
                <a:cs typeface="Consolas" panose="020B0609020204030204" pitchFamily="49" charset="0"/>
              </a:rPr>
              <a:t>string</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a:solidFill>
                  <a:srgbClr val="002060"/>
                </a:solidFill>
                <a:latin typeface="Consolas" panose="020B0609020204030204" pitchFamily="49" charset="0"/>
                <a:cs typeface="Consolas" panose="020B0609020204030204" pitchFamily="49" charset="0"/>
              </a:rPr>
              <a:t>user</a:t>
            </a:r>
            <a:r>
              <a:rPr lang="en-US" sz="2000" dirty="0">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UserWithId</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solidFill>
                  <a:srgbClr val="002060"/>
                </a:solidFill>
                <a:latin typeface="Consolas" panose="020B0609020204030204" pitchFamily="49" charset="0"/>
                <a:cs typeface="Consolas" panose="020B0609020204030204" pitchFamily="49" charset="0"/>
              </a:rPr>
              <a:t>messageId</a:t>
            </a:r>
            <a:r>
              <a:rPr lang="en-US" sz="2000" dirty="0">
                <a:latin typeface="Consolas" panose="020B0609020204030204" pitchFamily="49" charset="0"/>
                <a:cs typeface="Consolas" panose="020B0609020204030204" pitchFamily="49" charset="0"/>
              </a:rPr>
              <a:t>: </a:t>
            </a:r>
            <a:r>
              <a:rPr lang="en-US" sz="2000" dirty="0">
                <a:solidFill>
                  <a:srgbClr val="0070C0"/>
                </a:solidFill>
                <a:latin typeface="Consolas" panose="020B0609020204030204" pitchFamily="49" charset="0"/>
                <a:cs typeface="Consolas" panose="020B0609020204030204" pitchFamily="49" charset="0"/>
              </a:rPr>
              <a:t>string</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ChatInfo</a:t>
            </a:r>
            <a:r>
              <a:rPr lang="en-US" sz="2000" dirty="0">
                <a:latin typeface="Consolas" panose="020B0609020204030204" pitchFamily="49" charset="0"/>
                <a:cs typeface="Consolas" panose="020B0609020204030204" pitchFamily="49" charset="0"/>
              </a:rPr>
              <a:t> {</a:t>
            </a:r>
          </a:p>
          <a:p>
            <a:pPr marL="0" indent="0">
              <a:lnSpc>
                <a:spcPct val="110000"/>
              </a:lnSpc>
              <a:spcBef>
                <a:spcPts val="0"/>
              </a:spcBef>
              <a:buNone/>
            </a:pPr>
            <a:endParaRPr lang="en-US" sz="2000" dirty="0">
              <a:latin typeface="Consolas" panose="020B0609020204030204" pitchFamily="49" charset="0"/>
              <a:cs typeface="Consolas" panose="020B0609020204030204" pitchFamily="49" charset="0"/>
            </a:endParaRPr>
          </a:p>
        </p:txBody>
      </p:sp>
      <p:sp>
        <p:nvSpPr>
          <p:cNvPr id="4" name="Slide Number Placeholder 3">
            <a:extLst>
              <a:ext uri="{FF2B5EF4-FFF2-40B4-BE49-F238E27FC236}">
                <a16:creationId xmlns:a16="http://schemas.microsoft.com/office/drawing/2014/main" id="{B0DD90AE-4FCF-BC2E-F3C1-4EFD0FC1E22D}"/>
              </a:ext>
            </a:extLst>
          </p:cNvPr>
          <p:cNvSpPr>
            <a:spLocks noGrp="1"/>
          </p:cNvSpPr>
          <p:nvPr>
            <p:ph type="sldNum" sz="quarter" idx="12"/>
          </p:nvPr>
        </p:nvSpPr>
        <p:spPr/>
        <p:txBody>
          <a:bodyPr/>
          <a:lstStyle/>
          <a:p>
            <a:fld id="{20F37917-FD3A-4669-9018-DA04BCDD3D75}" type="slidenum">
              <a:rPr lang="en-US" smtClean="0"/>
              <a:pPr/>
              <a:t>8</a:t>
            </a:fld>
            <a:endParaRPr lang="en-US"/>
          </a:p>
        </p:txBody>
      </p:sp>
      <p:sp>
        <p:nvSpPr>
          <p:cNvPr id="3" name="TextBox 2">
            <a:extLst>
              <a:ext uri="{FF2B5EF4-FFF2-40B4-BE49-F238E27FC236}">
                <a16:creationId xmlns:a16="http://schemas.microsoft.com/office/drawing/2014/main" id="{157E633B-897C-3F90-E004-3105CE2B8C78}"/>
              </a:ext>
            </a:extLst>
          </p:cNvPr>
          <p:cNvSpPr txBox="1"/>
          <p:nvPr/>
        </p:nvSpPr>
        <p:spPr>
          <a:xfrm>
            <a:off x="2151529" y="739588"/>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14" name="TextBox 13">
            <a:extLst>
              <a:ext uri="{FF2B5EF4-FFF2-40B4-BE49-F238E27FC236}">
                <a16:creationId xmlns:a16="http://schemas.microsoft.com/office/drawing/2014/main" id="{F5129D48-C8A2-154A-F6AE-7AC539ED4FA5}"/>
              </a:ext>
            </a:extLst>
          </p:cNvPr>
          <p:cNvSpPr txBox="1"/>
          <p:nvPr/>
        </p:nvSpPr>
        <p:spPr>
          <a:xfrm>
            <a:off x="-3227294" y="-1169894"/>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6" name="AutoShape 9">
            <a:extLst>
              <a:ext uri="{FF2B5EF4-FFF2-40B4-BE49-F238E27FC236}">
                <a16:creationId xmlns:a16="http://schemas.microsoft.com/office/drawing/2014/main" id="{8C0C6471-0B50-2C8B-D906-D2CB66BDBE14}"/>
              </a:ext>
            </a:extLst>
          </p:cNvPr>
          <p:cNvSpPr>
            <a:spLocks/>
          </p:cNvSpPr>
          <p:nvPr/>
        </p:nvSpPr>
        <p:spPr bwMode="auto">
          <a:xfrm>
            <a:off x="7878635" y="1758786"/>
            <a:ext cx="3096061" cy="1513402"/>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Calibri" charset="0"/>
                <a:cs typeface="Calibri" charset="0"/>
              </a:defRPr>
            </a:lvl1pPr>
            <a:lvl2pPr defTabSz="457200">
              <a:defRPr sz="3600">
                <a:solidFill>
                  <a:srgbClr val="000000"/>
                </a:solidFill>
                <a:latin typeface="Calibri" charset="0"/>
                <a:cs typeface="Calibri" charset="0"/>
              </a:defRPr>
            </a:lvl2pPr>
            <a:lvl3pPr defTabSz="457200">
              <a:defRPr sz="3600">
                <a:solidFill>
                  <a:srgbClr val="000000"/>
                </a:solidFill>
                <a:latin typeface="Calibri" charset="0"/>
                <a:cs typeface="Calibri" charset="0"/>
              </a:defRPr>
            </a:lvl3pPr>
            <a:lvl4pPr defTabSz="457200">
              <a:defRPr sz="3600">
                <a:solidFill>
                  <a:srgbClr val="000000"/>
                </a:solidFill>
                <a:latin typeface="Calibri" charset="0"/>
                <a:cs typeface="Calibri" charset="0"/>
              </a:defRPr>
            </a:lvl4pPr>
            <a:lvl5pPr defTabSz="457200">
              <a:defRPr sz="3600">
                <a:solidFill>
                  <a:srgbClr val="000000"/>
                </a:solidFill>
                <a:latin typeface="Calibri" charset="0"/>
                <a:cs typeface="Calibri" charset="0"/>
              </a:defRPr>
            </a:lvl5pPr>
            <a:lvl6pPr marL="457200" algn="ctr" defTabSz="457200" fontAlgn="base" hangingPunct="0">
              <a:spcBef>
                <a:spcPct val="0"/>
              </a:spcBef>
              <a:spcAft>
                <a:spcPct val="0"/>
              </a:spcAft>
              <a:defRPr sz="3600">
                <a:solidFill>
                  <a:srgbClr val="000000"/>
                </a:solidFill>
                <a:latin typeface="Calibri" charset="0"/>
                <a:cs typeface="Calibri" charset="0"/>
              </a:defRPr>
            </a:lvl6pPr>
            <a:lvl7pPr marL="914400" algn="ctr" defTabSz="457200" fontAlgn="base" hangingPunct="0">
              <a:spcBef>
                <a:spcPct val="0"/>
              </a:spcBef>
              <a:spcAft>
                <a:spcPct val="0"/>
              </a:spcAft>
              <a:defRPr sz="3600">
                <a:solidFill>
                  <a:srgbClr val="000000"/>
                </a:solidFill>
                <a:latin typeface="Calibri" charset="0"/>
                <a:cs typeface="Calibri" charset="0"/>
              </a:defRPr>
            </a:lvl7pPr>
            <a:lvl8pPr marL="1371600" algn="ctr" defTabSz="457200" fontAlgn="base" hangingPunct="0">
              <a:spcBef>
                <a:spcPct val="0"/>
              </a:spcBef>
              <a:spcAft>
                <a:spcPct val="0"/>
              </a:spcAft>
              <a:defRPr sz="3600">
                <a:solidFill>
                  <a:srgbClr val="000000"/>
                </a:solidFill>
                <a:latin typeface="Calibri" charset="0"/>
                <a:cs typeface="Calibri" charset="0"/>
              </a:defRPr>
            </a:lvl8pPr>
            <a:lvl9pPr marL="1828800" algn="ctr" defTabSz="457200" fontAlgn="base" hangingPunct="0">
              <a:spcBef>
                <a:spcPct val="0"/>
              </a:spcBef>
              <a:spcAft>
                <a:spcPct val="0"/>
              </a:spcAft>
              <a:defRPr sz="3600">
                <a:solidFill>
                  <a:srgbClr val="000000"/>
                </a:solidFill>
                <a:latin typeface="Calibri" charset="0"/>
                <a:cs typeface="Calibri" charset="0"/>
              </a:defRPr>
            </a:lvl9pPr>
          </a:lstStyle>
          <a:p>
            <a:r>
              <a:rPr lang="en-US" altLang="en-US" sz="2400" dirty="0">
                <a:solidFill>
                  <a:srgbClr val="FFFFFF"/>
                </a:solidFill>
                <a:latin typeface="Calibri" panose="020F0502020204030204" pitchFamily="34" charset="0"/>
                <a:cs typeface="Calibri" panose="020F0502020204030204" pitchFamily="34" charset="0"/>
              </a:rPr>
              <a:t>Requires a </a:t>
            </a:r>
            <a:r>
              <a:rPr lang="en-US" altLang="en-US" sz="2400" dirty="0" err="1">
                <a:solidFill>
                  <a:srgbClr val="FFFFFF"/>
                </a:solidFill>
                <a:latin typeface="Calibri" panose="020F0502020204030204" pitchFamily="34" charset="0"/>
                <a:cs typeface="Calibri" panose="020F0502020204030204" pitchFamily="34" charset="0"/>
              </a:rPr>
              <a:t>chatId</a:t>
            </a:r>
            <a:r>
              <a:rPr lang="en-US" altLang="en-US" sz="2400" dirty="0">
                <a:solidFill>
                  <a:srgbClr val="FFFFFF"/>
                </a:solidFill>
                <a:latin typeface="Calibri" panose="020F0502020204030204" pitchFamily="34" charset="0"/>
                <a:cs typeface="Calibri" panose="020F0502020204030204" pitchFamily="34" charset="0"/>
              </a:rPr>
              <a:t>, which may or may not be valid. </a:t>
            </a:r>
            <a:r>
              <a:rPr lang="en-US" altLang="en-US" sz="2400" dirty="0">
                <a:solidFill>
                  <a:srgbClr val="FFC000"/>
                </a:solidFill>
                <a:latin typeface="Calibri" panose="020F0502020204030204" pitchFamily="34" charset="0"/>
                <a:cs typeface="Calibri" panose="020F0502020204030204" pitchFamily="34" charset="0"/>
              </a:rPr>
              <a:t>Function must check for this!</a:t>
            </a:r>
          </a:p>
        </p:txBody>
      </p:sp>
      <p:cxnSp>
        <p:nvCxnSpPr>
          <p:cNvPr id="7" name="Straight Arrow Connector 6">
            <a:extLst>
              <a:ext uri="{FF2B5EF4-FFF2-40B4-BE49-F238E27FC236}">
                <a16:creationId xmlns:a16="http://schemas.microsoft.com/office/drawing/2014/main" id="{8B9A8604-41CB-F062-931D-0B8C6CC723B0}"/>
              </a:ext>
            </a:extLst>
          </p:cNvPr>
          <p:cNvCxnSpPr>
            <a:cxnSpLocks/>
            <a:stCxn id="6" idx="1"/>
          </p:cNvCxnSpPr>
          <p:nvPr/>
        </p:nvCxnSpPr>
        <p:spPr>
          <a:xfrm flipH="1">
            <a:off x="6198669" y="2515487"/>
            <a:ext cx="1679966" cy="155012"/>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9" name="AutoShape 9">
            <a:extLst>
              <a:ext uri="{FF2B5EF4-FFF2-40B4-BE49-F238E27FC236}">
                <a16:creationId xmlns:a16="http://schemas.microsoft.com/office/drawing/2014/main" id="{BEBC1552-7324-BBFB-339D-D16D327BA014}"/>
              </a:ext>
            </a:extLst>
          </p:cNvPr>
          <p:cNvSpPr>
            <a:spLocks/>
          </p:cNvSpPr>
          <p:nvPr/>
        </p:nvSpPr>
        <p:spPr bwMode="auto">
          <a:xfrm>
            <a:off x="7964934" y="3468353"/>
            <a:ext cx="3096061" cy="2191301"/>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Calibri" charset="0"/>
                <a:cs typeface="Calibri" charset="0"/>
              </a:defRPr>
            </a:lvl1pPr>
            <a:lvl2pPr defTabSz="457200">
              <a:defRPr sz="3600">
                <a:solidFill>
                  <a:srgbClr val="000000"/>
                </a:solidFill>
                <a:latin typeface="Calibri" charset="0"/>
                <a:cs typeface="Calibri" charset="0"/>
              </a:defRPr>
            </a:lvl2pPr>
            <a:lvl3pPr defTabSz="457200">
              <a:defRPr sz="3600">
                <a:solidFill>
                  <a:srgbClr val="000000"/>
                </a:solidFill>
                <a:latin typeface="Calibri" charset="0"/>
                <a:cs typeface="Calibri" charset="0"/>
              </a:defRPr>
            </a:lvl3pPr>
            <a:lvl4pPr defTabSz="457200">
              <a:defRPr sz="3600">
                <a:solidFill>
                  <a:srgbClr val="000000"/>
                </a:solidFill>
                <a:latin typeface="Calibri" charset="0"/>
                <a:cs typeface="Calibri" charset="0"/>
              </a:defRPr>
            </a:lvl4pPr>
            <a:lvl5pPr defTabSz="457200">
              <a:defRPr sz="3600">
                <a:solidFill>
                  <a:srgbClr val="000000"/>
                </a:solidFill>
                <a:latin typeface="Calibri" charset="0"/>
                <a:cs typeface="Calibri" charset="0"/>
              </a:defRPr>
            </a:lvl5pPr>
            <a:lvl6pPr marL="457200" algn="ctr" defTabSz="457200" fontAlgn="base" hangingPunct="0">
              <a:spcBef>
                <a:spcPct val="0"/>
              </a:spcBef>
              <a:spcAft>
                <a:spcPct val="0"/>
              </a:spcAft>
              <a:defRPr sz="3600">
                <a:solidFill>
                  <a:srgbClr val="000000"/>
                </a:solidFill>
                <a:latin typeface="Calibri" charset="0"/>
                <a:cs typeface="Calibri" charset="0"/>
              </a:defRPr>
            </a:lvl6pPr>
            <a:lvl7pPr marL="914400" algn="ctr" defTabSz="457200" fontAlgn="base" hangingPunct="0">
              <a:spcBef>
                <a:spcPct val="0"/>
              </a:spcBef>
              <a:spcAft>
                <a:spcPct val="0"/>
              </a:spcAft>
              <a:defRPr sz="3600">
                <a:solidFill>
                  <a:srgbClr val="000000"/>
                </a:solidFill>
                <a:latin typeface="Calibri" charset="0"/>
                <a:cs typeface="Calibri" charset="0"/>
              </a:defRPr>
            </a:lvl7pPr>
            <a:lvl8pPr marL="1371600" algn="ctr" defTabSz="457200" fontAlgn="base" hangingPunct="0">
              <a:spcBef>
                <a:spcPct val="0"/>
              </a:spcBef>
              <a:spcAft>
                <a:spcPct val="0"/>
              </a:spcAft>
              <a:defRPr sz="3600">
                <a:solidFill>
                  <a:srgbClr val="000000"/>
                </a:solidFill>
                <a:latin typeface="Calibri" charset="0"/>
                <a:cs typeface="Calibri" charset="0"/>
              </a:defRPr>
            </a:lvl8pPr>
            <a:lvl9pPr marL="1828800" algn="ctr" defTabSz="457200" fontAlgn="base" hangingPunct="0">
              <a:spcBef>
                <a:spcPct val="0"/>
              </a:spcBef>
              <a:spcAft>
                <a:spcPct val="0"/>
              </a:spcAft>
              <a:defRPr sz="3600">
                <a:solidFill>
                  <a:srgbClr val="000000"/>
                </a:solidFill>
                <a:latin typeface="Calibri" charset="0"/>
                <a:cs typeface="Calibri" charset="0"/>
              </a:defRPr>
            </a:lvl9pPr>
          </a:lstStyle>
          <a:p>
            <a:r>
              <a:rPr lang="en-US" altLang="en-US" sz="2400" dirty="0">
                <a:solidFill>
                  <a:srgbClr val="FFFFFF"/>
                </a:solidFill>
                <a:latin typeface="Calibri" panose="020F0502020204030204" pitchFamily="34" charset="0"/>
                <a:cs typeface="Calibri" panose="020F0502020204030204" pitchFamily="34" charset="0"/>
              </a:rPr>
              <a:t>Requires a Valid </a:t>
            </a:r>
            <a:r>
              <a:rPr lang="en-US" altLang="en-US" sz="2400" dirty="0" err="1">
                <a:solidFill>
                  <a:srgbClr val="FFFFFF"/>
                </a:solidFill>
                <a:latin typeface="Calibri" panose="020F0502020204030204" pitchFamily="34" charset="0"/>
                <a:cs typeface="Calibri" panose="020F0502020204030204" pitchFamily="34" charset="0"/>
              </a:rPr>
              <a:t>messageId</a:t>
            </a:r>
            <a:r>
              <a:rPr lang="en-US" altLang="en-US" sz="2400" dirty="0">
                <a:solidFill>
                  <a:srgbClr val="FFFFFF"/>
                </a:solidFill>
                <a:latin typeface="Calibri" panose="020F0502020204030204" pitchFamily="34" charset="0"/>
                <a:cs typeface="Calibri" panose="020F0502020204030204" pitchFamily="34" charset="0"/>
              </a:rPr>
              <a:t> =&gt; </a:t>
            </a:r>
            <a:r>
              <a:rPr lang="en-US" altLang="en-US" sz="2400" dirty="0">
                <a:solidFill>
                  <a:srgbClr val="FFC000"/>
                </a:solidFill>
                <a:latin typeface="Calibri" panose="020F0502020204030204" pitchFamily="34" charset="0"/>
                <a:cs typeface="Calibri" panose="020F0502020204030204" pitchFamily="34" charset="0"/>
              </a:rPr>
              <a:t>Function can assume validity.  All test cases must always deliver valid value</a:t>
            </a:r>
          </a:p>
        </p:txBody>
      </p:sp>
      <p:cxnSp>
        <p:nvCxnSpPr>
          <p:cNvPr id="10" name="Straight Arrow Connector 9">
            <a:extLst>
              <a:ext uri="{FF2B5EF4-FFF2-40B4-BE49-F238E27FC236}">
                <a16:creationId xmlns:a16="http://schemas.microsoft.com/office/drawing/2014/main" id="{91BA6CF3-B285-152E-A3EB-5A8D94CAA938}"/>
              </a:ext>
            </a:extLst>
          </p:cNvPr>
          <p:cNvCxnSpPr>
            <a:cxnSpLocks/>
            <a:stCxn id="9" idx="1"/>
          </p:cNvCxnSpPr>
          <p:nvPr/>
        </p:nvCxnSpPr>
        <p:spPr>
          <a:xfrm flipH="1" flipV="1">
            <a:off x="6279614" y="3249553"/>
            <a:ext cx="1685320" cy="1314451"/>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832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A97D9-6CBE-76D0-5C46-BC357E567294}"/>
              </a:ext>
            </a:extLst>
          </p:cNvPr>
          <p:cNvSpPr>
            <a:spLocks noGrp="1"/>
          </p:cNvSpPr>
          <p:nvPr>
            <p:ph type="title"/>
          </p:nvPr>
        </p:nvSpPr>
        <p:spPr/>
        <p:txBody>
          <a:bodyPr/>
          <a:lstStyle/>
          <a:p>
            <a:r>
              <a:rPr lang="en-US" dirty="0"/>
              <a:t>From contracts to test cases</a:t>
            </a:r>
          </a:p>
        </p:txBody>
      </p:sp>
      <p:sp>
        <p:nvSpPr>
          <p:cNvPr id="3" name="Content Placeholder 2">
            <a:extLst>
              <a:ext uri="{FF2B5EF4-FFF2-40B4-BE49-F238E27FC236}">
                <a16:creationId xmlns:a16="http://schemas.microsoft.com/office/drawing/2014/main" id="{233E8BC6-FD7B-6BF8-180E-22F410BF7238}"/>
              </a:ext>
            </a:extLst>
          </p:cNvPr>
          <p:cNvSpPr>
            <a:spLocks noGrp="1"/>
          </p:cNvSpPr>
          <p:nvPr>
            <p:ph idx="1"/>
          </p:nvPr>
        </p:nvSpPr>
        <p:spPr/>
        <p:txBody>
          <a:bodyPr>
            <a:normAutofit/>
          </a:bodyPr>
          <a:lstStyle/>
          <a:p>
            <a:r>
              <a:rPr lang="en-US" dirty="0"/>
              <a:t>For numerical inputs, it's pretty easy to identify test cases:  </a:t>
            </a:r>
          </a:p>
          <a:p>
            <a:pPr lvl="1"/>
            <a:r>
              <a:rPr lang="en-US" dirty="0"/>
              <a:t>one at each end of the range</a:t>
            </a:r>
          </a:p>
          <a:p>
            <a:pPr lvl="1"/>
            <a:r>
              <a:rPr lang="en-US" dirty="0"/>
              <a:t>one in the middle</a:t>
            </a:r>
          </a:p>
          <a:p>
            <a:r>
              <a:rPr lang="en-US" dirty="0"/>
              <a:t>For searching</a:t>
            </a:r>
          </a:p>
          <a:p>
            <a:pPr lvl="1"/>
            <a:r>
              <a:rPr lang="en-US" dirty="0"/>
              <a:t>one where the find is successful</a:t>
            </a:r>
          </a:p>
          <a:p>
            <a:pPr lvl="1"/>
            <a:r>
              <a:rPr lang="en-US" dirty="0"/>
              <a:t>one where the find is unsuccessful</a:t>
            </a:r>
          </a:p>
          <a:p>
            <a:pPr lvl="1"/>
            <a:r>
              <a:rPr lang="en-US" dirty="0"/>
              <a:t>if the code uses loops rather than .find() or the like, then check ends of range</a:t>
            </a:r>
          </a:p>
        </p:txBody>
      </p:sp>
      <p:sp>
        <p:nvSpPr>
          <p:cNvPr id="4" name="Slide Number Placeholder 3">
            <a:extLst>
              <a:ext uri="{FF2B5EF4-FFF2-40B4-BE49-F238E27FC236}">
                <a16:creationId xmlns:a16="http://schemas.microsoft.com/office/drawing/2014/main" id="{03A06D96-5BC0-30E7-FD5A-4F41724A1534}"/>
              </a:ext>
            </a:extLst>
          </p:cNvPr>
          <p:cNvSpPr>
            <a:spLocks noGrp="1"/>
          </p:cNvSpPr>
          <p:nvPr>
            <p:ph type="sldNum" sz="quarter" idx="12"/>
          </p:nvPr>
        </p:nvSpPr>
        <p:spPr/>
        <p:txBody>
          <a:bodyPr/>
          <a:lstStyle/>
          <a:p>
            <a:fld id="{20F37917-FD3A-4669-9018-DA04BCDD3D75}" type="slidenum">
              <a:rPr lang="en-US" smtClean="0"/>
              <a:t>9</a:t>
            </a:fld>
            <a:endParaRPr lang="en-US"/>
          </a:p>
        </p:txBody>
      </p:sp>
    </p:spTree>
    <p:extLst>
      <p:ext uri="{BB962C8B-B14F-4D97-AF65-F5344CB8AC3E}">
        <p14:creationId xmlns:p14="http://schemas.microsoft.com/office/powerpoint/2010/main" val="517747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9547C-41A0-F32E-2BDC-4D84006584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01F7CE-2D51-2318-DF4A-346A1DA283B7}"/>
              </a:ext>
            </a:extLst>
          </p:cNvPr>
          <p:cNvSpPr>
            <a:spLocks noGrp="1"/>
          </p:cNvSpPr>
          <p:nvPr>
            <p:ph type="title"/>
          </p:nvPr>
        </p:nvSpPr>
        <p:spPr>
          <a:xfrm>
            <a:off x="838200" y="18255"/>
            <a:ext cx="10515600" cy="1325563"/>
          </a:xfrm>
        </p:spPr>
        <p:txBody>
          <a:bodyPr/>
          <a:lstStyle/>
          <a:p>
            <a:r>
              <a:rPr lang="en-US" dirty="0"/>
              <a:t>Example</a:t>
            </a:r>
          </a:p>
        </p:txBody>
      </p:sp>
      <p:sp>
        <p:nvSpPr>
          <p:cNvPr id="3" name="Content Placeholder 2">
            <a:extLst>
              <a:ext uri="{FF2B5EF4-FFF2-40B4-BE49-F238E27FC236}">
                <a16:creationId xmlns:a16="http://schemas.microsoft.com/office/drawing/2014/main" id="{46CB4E3C-38C0-4649-19E8-4346BD0F5913}"/>
              </a:ext>
            </a:extLst>
          </p:cNvPr>
          <p:cNvSpPr>
            <a:spLocks noGrp="1"/>
          </p:cNvSpPr>
          <p:nvPr>
            <p:ph idx="1"/>
          </p:nvPr>
        </p:nvSpPr>
        <p:spPr>
          <a:xfrm>
            <a:off x="838199" y="4197427"/>
            <a:ext cx="10906126" cy="2524048"/>
          </a:xfrm>
        </p:spPr>
        <p:txBody>
          <a:bodyPr>
            <a:normAutofit lnSpcReduction="10000"/>
          </a:bodyPr>
          <a:lstStyle/>
          <a:p>
            <a:pPr marL="0" indent="0">
              <a:buNone/>
            </a:pPr>
            <a:r>
              <a:rPr lang="en-US" dirty="0"/>
              <a:t>What input values do I need to test this function on?</a:t>
            </a:r>
          </a:p>
          <a:p>
            <a:r>
              <a:rPr lang="en-US" dirty="0"/>
              <a:t>Edge cases (definitely 0)</a:t>
            </a:r>
          </a:p>
          <a:p>
            <a:r>
              <a:rPr lang="en-US" dirty="0"/>
              <a:t>Probably 1 and some larger number? But most numbers &gt; 1 are kind of interchangeable =&gt; “</a:t>
            </a:r>
            <a:r>
              <a:rPr lang="en-US" i="1" dirty="0"/>
              <a:t>equivalence classes</a:t>
            </a:r>
            <a:r>
              <a:rPr lang="en-US" dirty="0"/>
              <a:t>”</a:t>
            </a:r>
          </a:p>
          <a:p>
            <a:r>
              <a:rPr lang="en-US" dirty="0"/>
              <a:t>What about -3? 1.4? </a:t>
            </a:r>
            <a:r>
              <a:rPr lang="en-US" dirty="0" err="1"/>
              <a:t>NaN</a:t>
            </a:r>
            <a:r>
              <a:rPr lang="en-US" dirty="0"/>
              <a:t>? </a:t>
            </a:r>
            <a:r>
              <a:rPr lang="en-US" sz="1800" b="0" dirty="0">
                <a:solidFill>
                  <a:srgbClr val="0000FF"/>
                </a:solidFill>
                <a:effectLst/>
                <a:latin typeface="Consolas" panose="020B0609020204030204" pitchFamily="49" charset="0"/>
                <a:cs typeface="Consolas" panose="020B0609020204030204" pitchFamily="49" charset="0"/>
              </a:rPr>
              <a:t>null</a:t>
            </a:r>
            <a:r>
              <a:rPr lang="en-US" dirty="0"/>
              <a:t>? </a:t>
            </a:r>
            <a:r>
              <a:rPr lang="en-US" sz="1800" b="0" dirty="0">
                <a:solidFill>
                  <a:srgbClr val="3B3B3B"/>
                </a:solidFill>
                <a:effectLst/>
                <a:latin typeface="Consolas" panose="020B0609020204030204" pitchFamily="49" charset="0"/>
                <a:cs typeface="Consolas" panose="020B0609020204030204" pitchFamily="49" charset="0"/>
              </a:rPr>
              <a:t>{ </a:t>
            </a:r>
            <a:r>
              <a:rPr lang="en-US" sz="1800" b="0" dirty="0">
                <a:solidFill>
                  <a:srgbClr val="001080"/>
                </a:solidFill>
                <a:effectLst/>
                <a:latin typeface="Consolas" panose="020B0609020204030204" pitchFamily="49" charset="0"/>
                <a:cs typeface="Consolas" panose="020B0609020204030204" pitchFamily="49" charset="0"/>
              </a:rPr>
              <a:t>lol:</a:t>
            </a:r>
            <a:r>
              <a:rPr lang="en-US" sz="1800" b="0" dirty="0">
                <a:solidFill>
                  <a:srgbClr val="3B3B3B"/>
                </a:solidFill>
                <a:effectLst/>
                <a:latin typeface="Consolas" panose="020B0609020204030204" pitchFamily="49" charset="0"/>
                <a:cs typeface="Consolas" panose="020B0609020204030204" pitchFamily="49" charset="0"/>
              </a:rPr>
              <a:t> </a:t>
            </a:r>
            <a:r>
              <a:rPr lang="en-US" sz="1800" b="0" dirty="0">
                <a:solidFill>
                  <a:srgbClr val="A31515"/>
                </a:solidFill>
                <a:effectLst/>
                <a:latin typeface="Consolas" panose="020B0609020204030204" pitchFamily="49" charset="0"/>
                <a:cs typeface="Consolas" panose="020B0609020204030204" pitchFamily="49" charset="0"/>
              </a:rPr>
              <a:t>'owned'</a:t>
            </a:r>
            <a:r>
              <a:rPr lang="en-US" sz="1800" b="0" dirty="0">
                <a:solidFill>
                  <a:srgbClr val="3B3B3B"/>
                </a:solidFill>
                <a:effectLst/>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 </a:t>
            </a:r>
            <a:r>
              <a:rPr lang="en-US" dirty="0"/>
              <a:t>?</a:t>
            </a:r>
            <a:endParaRPr lang="en-US" b="0" dirty="0">
              <a:solidFill>
                <a:srgbClr val="3B3B3B"/>
              </a:solidFill>
              <a:effectLst/>
              <a:latin typeface="Algerian" panose="020B0609030804020204" pitchFamily="49" charset="0"/>
            </a:endParaRPr>
          </a:p>
          <a:p>
            <a:endParaRPr lang="en-US" dirty="0"/>
          </a:p>
        </p:txBody>
      </p:sp>
      <p:sp>
        <p:nvSpPr>
          <p:cNvPr id="4" name="Slide Number Placeholder 3">
            <a:extLst>
              <a:ext uri="{FF2B5EF4-FFF2-40B4-BE49-F238E27FC236}">
                <a16:creationId xmlns:a16="http://schemas.microsoft.com/office/drawing/2014/main" id="{528707C5-21D4-7449-8506-19BBA58B5C03}"/>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10</a:t>
            </a:fld>
            <a:endParaRPr lang="en-US"/>
          </a:p>
        </p:txBody>
      </p:sp>
      <p:sp>
        <p:nvSpPr>
          <p:cNvPr id="5" name="TextBox 4">
            <a:extLst>
              <a:ext uri="{FF2B5EF4-FFF2-40B4-BE49-F238E27FC236}">
                <a16:creationId xmlns:a16="http://schemas.microsoft.com/office/drawing/2014/main" id="{51752980-064B-F52D-E38D-E70A6091A4F3}"/>
              </a:ext>
            </a:extLst>
          </p:cNvPr>
          <p:cNvSpPr txBox="1"/>
          <p:nvPr/>
        </p:nvSpPr>
        <p:spPr>
          <a:xfrm>
            <a:off x="838199" y="1467137"/>
            <a:ext cx="11354146" cy="278204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b="0" dirty="0">
                <a:solidFill>
                  <a:srgbClr val="008000"/>
                </a:solidFill>
                <a:effectLst/>
                <a:latin typeface="Consolas" panose="020B0609020204030204" pitchFamily="49" charset="0"/>
                <a:cs typeface="Consolas" panose="020B0609020204030204" pitchFamily="49" charset="0"/>
              </a:rPr>
              <a:t>/** </a:t>
            </a:r>
            <a:r>
              <a:rPr lang="en-US" sz="2000" dirty="0">
                <a:solidFill>
                  <a:srgbClr val="008000"/>
                </a:solidFill>
                <a:latin typeface="Consolas" panose="020B0609020204030204" pitchFamily="49" charset="0"/>
                <a:cs typeface="Consolas" panose="020B0609020204030204" pitchFamily="49" charset="0"/>
              </a:rPr>
              <a:t>Returns an array that repeats</a:t>
            </a:r>
            <a:r>
              <a:rPr lang="en-US" sz="2000" b="0" dirty="0">
                <a:solidFill>
                  <a:srgbClr val="008000"/>
                </a:solidFill>
                <a:effectLst/>
                <a:latin typeface="Consolas" panose="020B0609020204030204" pitchFamily="49" charset="0"/>
                <a:cs typeface="Consolas" panose="020B0609020204030204" pitchFamily="49" charset="0"/>
              </a:rPr>
              <a:t> "hello"</a:t>
            </a:r>
            <a:endParaRPr lang="en-US" sz="2000" b="0" dirty="0">
              <a:solidFill>
                <a:srgbClr val="3B3B3B"/>
              </a:solidFill>
              <a:effectLst/>
              <a:latin typeface="Consolas" panose="020B0609020204030204" pitchFamily="49" charset="0"/>
              <a:cs typeface="Consolas" panose="020B0609020204030204" pitchFamily="49" charset="0"/>
            </a:endParaRPr>
          </a:p>
          <a:p>
            <a:pPr>
              <a:lnSpc>
                <a:spcPct val="110000"/>
              </a:lnSpc>
              <a:buNone/>
            </a:pPr>
            <a:r>
              <a:rPr lang="en-US" sz="2000" b="0" dirty="0">
                <a:solidFill>
                  <a:srgbClr val="008000"/>
                </a:solidFill>
                <a:effectLst/>
                <a:latin typeface="Consolas" panose="020B0609020204030204" pitchFamily="49" charset="0"/>
                <a:cs typeface="Consolas" panose="020B0609020204030204" pitchFamily="49" charset="0"/>
              </a:rPr>
              <a:t> * </a:t>
            </a:r>
            <a:r>
              <a:rPr lang="en-US" sz="2000" b="0" dirty="0">
                <a:solidFill>
                  <a:srgbClr val="0000FF"/>
                </a:solidFill>
                <a:effectLst/>
                <a:latin typeface="Consolas" panose="020B0609020204030204" pitchFamily="49" charset="0"/>
                <a:cs typeface="Consolas" panose="020B0609020204030204" pitchFamily="49" charset="0"/>
              </a:rPr>
              <a:t>@param</a:t>
            </a:r>
            <a:r>
              <a:rPr lang="en-US" sz="2000" b="0" dirty="0">
                <a:solidFill>
                  <a:srgbClr val="008000"/>
                </a:solidFill>
                <a:effectLst/>
                <a:latin typeface="Consolas" panose="020B0609020204030204" pitchFamily="49" charset="0"/>
                <a:cs typeface="Consolas" panose="020B0609020204030204" pitchFamily="49" charset="0"/>
              </a:rPr>
              <a:t> </a:t>
            </a:r>
            <a:r>
              <a:rPr lang="en-US" sz="2000" b="0" dirty="0" err="1">
                <a:solidFill>
                  <a:srgbClr val="001080"/>
                </a:solidFill>
                <a:effectLst/>
                <a:latin typeface="Consolas" panose="020B0609020204030204" pitchFamily="49" charset="0"/>
                <a:cs typeface="Consolas" panose="020B0609020204030204" pitchFamily="49" charset="0"/>
              </a:rPr>
              <a:t>numHellos</a:t>
            </a:r>
            <a:r>
              <a:rPr lang="en-US" sz="2000" b="0" dirty="0">
                <a:solidFill>
                  <a:srgbClr val="008000"/>
                </a:solidFill>
                <a:effectLst/>
                <a:latin typeface="Consolas" panose="020B0609020204030204" pitchFamily="49" charset="0"/>
                <a:cs typeface="Consolas" panose="020B0609020204030204" pitchFamily="49" charset="0"/>
              </a:rPr>
              <a:t> - number of “</a:t>
            </a:r>
            <a:r>
              <a:rPr lang="en-US" sz="2000" b="0" dirty="0" err="1">
                <a:solidFill>
                  <a:srgbClr val="008000"/>
                </a:solidFill>
                <a:effectLst/>
                <a:latin typeface="Consolas" panose="020B0609020204030204" pitchFamily="49" charset="0"/>
                <a:cs typeface="Consolas" panose="020B0609020204030204" pitchFamily="49" charset="0"/>
              </a:rPr>
              <a:t>hello”s</a:t>
            </a:r>
            <a:r>
              <a:rPr lang="en-US" sz="2000" b="0" dirty="0">
                <a:solidFill>
                  <a:srgbClr val="008000"/>
                </a:solidFill>
                <a:effectLst/>
                <a:latin typeface="Consolas" panose="020B0609020204030204" pitchFamily="49" charset="0"/>
                <a:cs typeface="Consolas" panose="020B0609020204030204" pitchFamily="49" charset="0"/>
              </a:rPr>
              <a:t> to return, must be an integer &gt;= 0</a:t>
            </a:r>
            <a:endParaRPr lang="en-US" sz="2000" b="0" dirty="0">
              <a:solidFill>
                <a:srgbClr val="3B3B3B"/>
              </a:solidFill>
              <a:effectLst/>
              <a:latin typeface="Consolas" panose="020B0609020204030204" pitchFamily="49" charset="0"/>
              <a:cs typeface="Consolas" panose="020B0609020204030204" pitchFamily="49" charset="0"/>
            </a:endParaRPr>
          </a:p>
          <a:p>
            <a:pPr>
              <a:lnSpc>
                <a:spcPct val="110000"/>
              </a:lnSpc>
              <a:buNone/>
            </a:pPr>
            <a:r>
              <a:rPr lang="en-US" sz="2000" b="0" dirty="0">
                <a:solidFill>
                  <a:srgbClr val="008000"/>
                </a:solidFill>
                <a:effectLst/>
                <a:latin typeface="Consolas" panose="020B0609020204030204" pitchFamily="49" charset="0"/>
                <a:cs typeface="Consolas" panose="020B0609020204030204" pitchFamily="49" charset="0"/>
              </a:rPr>
              <a:t> */</a:t>
            </a:r>
            <a:endParaRPr lang="en-US" sz="2000" b="0" dirty="0">
              <a:solidFill>
                <a:srgbClr val="3B3B3B"/>
              </a:solidFill>
              <a:effectLst/>
              <a:latin typeface="Consolas" panose="020B0609020204030204" pitchFamily="49" charset="0"/>
              <a:cs typeface="Consolas" panose="020B0609020204030204" pitchFamily="49" charset="0"/>
            </a:endParaRPr>
          </a:p>
          <a:p>
            <a:pPr>
              <a:lnSpc>
                <a:spcPct val="110000"/>
              </a:lnSpc>
              <a:buNone/>
            </a:pPr>
            <a:r>
              <a:rPr lang="en-US" sz="2000" b="0" dirty="0">
                <a:solidFill>
                  <a:srgbClr val="0000FF"/>
                </a:solidFill>
                <a:effectLst/>
                <a:latin typeface="Consolas" panose="020B0609020204030204" pitchFamily="49" charset="0"/>
                <a:cs typeface="Consolas" panose="020B0609020204030204" pitchFamily="49" charset="0"/>
              </a:rPr>
              <a:t>function</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err="1">
                <a:solidFill>
                  <a:srgbClr val="795E26"/>
                </a:solidFill>
                <a:effectLst/>
                <a:latin typeface="Consolas" panose="020B0609020204030204" pitchFamily="49" charset="0"/>
                <a:cs typeface="Consolas" panose="020B0609020204030204" pitchFamily="49" charset="0"/>
              </a:rPr>
              <a:t>helloNTimes</a:t>
            </a:r>
            <a:r>
              <a:rPr lang="en-US" sz="2000" b="0" dirty="0">
                <a:solidFill>
                  <a:srgbClr val="3B3B3B"/>
                </a:solidFill>
                <a:effectLst/>
                <a:latin typeface="Consolas" panose="020B0609020204030204" pitchFamily="49" charset="0"/>
                <a:cs typeface="Consolas" panose="020B0609020204030204" pitchFamily="49" charset="0"/>
              </a:rPr>
              <a:t>(</a:t>
            </a:r>
            <a:r>
              <a:rPr lang="en-US" sz="2000" b="0" dirty="0" err="1">
                <a:solidFill>
                  <a:srgbClr val="001080"/>
                </a:solidFill>
                <a:effectLst/>
                <a:latin typeface="Consolas" panose="020B0609020204030204" pitchFamily="49" charset="0"/>
                <a:cs typeface="Consolas" panose="020B0609020204030204" pitchFamily="49" charset="0"/>
              </a:rPr>
              <a:t>numHellos</a:t>
            </a:r>
            <a:r>
              <a:rPr lang="en-US" sz="2000" b="0" dirty="0">
                <a:solidFill>
                  <a:srgbClr val="000000"/>
                </a:solidFill>
                <a:effectLst/>
                <a:latin typeface="Consolas" panose="020B0609020204030204" pitchFamily="49" charset="0"/>
                <a:cs typeface="Consolas" panose="020B0609020204030204" pitchFamily="49" charset="0"/>
              </a:rPr>
              <a:t>:</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267F99"/>
                </a:solidFill>
                <a:effectLst/>
                <a:latin typeface="Consolas" panose="020B0609020204030204" pitchFamily="49" charset="0"/>
                <a:cs typeface="Consolas" panose="020B0609020204030204" pitchFamily="49" charset="0"/>
              </a:rPr>
              <a:t>number</a:t>
            </a:r>
            <a:r>
              <a:rPr lang="en-US" sz="2000" b="0" dirty="0">
                <a:solidFill>
                  <a:srgbClr val="3B3B3B"/>
                </a:solidFill>
                <a:effectLst/>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b="0" dirty="0">
                <a:solidFill>
                  <a:srgbClr val="3B3B3B"/>
                </a:solidFill>
                <a:effectLst/>
                <a:latin typeface="Consolas" panose="020B0609020204030204" pitchFamily="49" charset="0"/>
                <a:cs typeface="Consolas" panose="020B0609020204030204" pitchFamily="49" charset="0"/>
              </a:rPr>
              <a:t> {</a:t>
            </a:r>
            <a:br>
              <a:rPr lang="en-US" sz="2000" b="0" dirty="0">
                <a:solidFill>
                  <a:srgbClr val="3B3B3B"/>
                </a:solidFill>
                <a:effectLst/>
                <a:latin typeface="Consolas" panose="020B0609020204030204" pitchFamily="49" charset="0"/>
                <a:cs typeface="Consolas" panose="020B0609020204030204" pitchFamily="49" charset="0"/>
              </a:rPr>
            </a:br>
            <a:r>
              <a:rPr lang="en-US" sz="2000" b="0" dirty="0">
                <a:solidFill>
                  <a:srgbClr val="3B3B3B"/>
                </a:solidFill>
                <a:effectLst/>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const</a:t>
            </a:r>
            <a:r>
              <a:rPr lang="en-US" sz="2000" b="0" dirty="0">
                <a:solidFill>
                  <a:srgbClr val="3B3B3B"/>
                </a:solidFill>
                <a:effectLst/>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arr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 [];</a:t>
            </a:r>
            <a:endParaRPr lang="en-US" sz="2000" b="0" dirty="0">
              <a:solidFill>
                <a:srgbClr val="3B3B3B"/>
              </a:solidFill>
              <a:effectLst/>
              <a:latin typeface="Consolas" panose="020B0609020204030204" pitchFamily="49" charset="0"/>
              <a:cs typeface="Consolas" panose="020B0609020204030204" pitchFamily="49" charset="0"/>
            </a:endParaRPr>
          </a:p>
          <a:p>
            <a:pPr>
              <a:lnSpc>
                <a:spcPct val="110000"/>
              </a:lnSpc>
              <a:buNone/>
            </a:pPr>
            <a:r>
              <a:rPr lang="en-US" sz="2000" b="0" dirty="0">
                <a:solidFill>
                  <a:srgbClr val="AF00DB"/>
                </a:solidFill>
                <a:effectLst/>
                <a:latin typeface="Consolas" panose="020B0609020204030204" pitchFamily="49" charset="0"/>
                <a:cs typeface="Consolas" panose="020B0609020204030204" pitchFamily="49" charset="0"/>
              </a:rPr>
              <a:t>  for</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0000FF"/>
                </a:solidFill>
                <a:effectLst/>
                <a:latin typeface="Consolas" panose="020B0609020204030204" pitchFamily="49" charset="0"/>
                <a:cs typeface="Consolas" panose="020B0609020204030204" pitchFamily="49" charset="0"/>
              </a:rPr>
              <a:t>let</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err="1">
                <a:solidFill>
                  <a:srgbClr val="001080"/>
                </a:solidFill>
                <a:effectLst/>
                <a:latin typeface="Consolas" panose="020B0609020204030204" pitchFamily="49" charset="0"/>
                <a:cs typeface="Consolas" panose="020B0609020204030204" pitchFamily="49" charset="0"/>
              </a:rPr>
              <a:t>i</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000000"/>
                </a:solidFill>
                <a:effectLst/>
                <a:latin typeface="Consolas" panose="020B0609020204030204" pitchFamily="49" charset="0"/>
                <a:cs typeface="Consolas" panose="020B0609020204030204" pitchFamily="49" charset="0"/>
              </a:rPr>
              <a:t>=</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err="1">
                <a:solidFill>
                  <a:srgbClr val="001080"/>
                </a:solidFill>
                <a:effectLst/>
                <a:latin typeface="Consolas" panose="020B0609020204030204" pitchFamily="49" charset="0"/>
                <a:cs typeface="Consolas" panose="020B0609020204030204" pitchFamily="49" charset="0"/>
              </a:rPr>
              <a:t>numHellos</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err="1">
                <a:solidFill>
                  <a:srgbClr val="001080"/>
                </a:solidFill>
                <a:effectLst/>
                <a:latin typeface="Consolas" panose="020B0609020204030204" pitchFamily="49" charset="0"/>
                <a:cs typeface="Consolas" panose="020B0609020204030204" pitchFamily="49" charset="0"/>
              </a:rPr>
              <a:t>i</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000000"/>
                </a:solidFill>
                <a:effectLst/>
                <a:latin typeface="Consolas" panose="020B0609020204030204" pitchFamily="49" charset="0"/>
                <a:cs typeface="Consolas" panose="020B0609020204030204" pitchFamily="49" charset="0"/>
              </a:rPr>
              <a:t>!==</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098658"/>
                </a:solidFill>
                <a:effectLst/>
                <a:latin typeface="Consolas" panose="020B0609020204030204" pitchFamily="49" charset="0"/>
                <a:cs typeface="Consolas" panose="020B0609020204030204" pitchFamily="49" charset="0"/>
              </a:rPr>
              <a:t>0</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err="1">
                <a:solidFill>
                  <a:srgbClr val="001080"/>
                </a:solidFill>
                <a:effectLst/>
                <a:latin typeface="Consolas" panose="020B0609020204030204" pitchFamily="49" charset="0"/>
                <a:cs typeface="Consolas" panose="020B0609020204030204" pitchFamily="49" charset="0"/>
              </a:rPr>
              <a:t>i</a:t>
            </a:r>
            <a:r>
              <a:rPr lang="en-US" sz="2000" b="0" dirty="0">
                <a:solidFill>
                  <a:srgbClr val="000000"/>
                </a:solidFill>
                <a:effectLst/>
                <a:latin typeface="Consolas" panose="020B0609020204030204" pitchFamily="49" charset="0"/>
                <a:cs typeface="Consolas" panose="020B0609020204030204" pitchFamily="49" charset="0"/>
              </a:rPr>
              <a:t>--</a:t>
            </a:r>
            <a:r>
              <a:rPr lang="en-US" sz="2000" b="0" dirty="0">
                <a:solidFill>
                  <a:srgbClr val="3B3B3B"/>
                </a:solidFill>
                <a:effectLst/>
                <a:latin typeface="Consolas" panose="020B0609020204030204" pitchFamily="49" charset="0"/>
                <a:cs typeface="Consolas" panose="020B0609020204030204" pitchFamily="49" charset="0"/>
              </a:rPr>
              <a:t>) { </a:t>
            </a:r>
            <a:r>
              <a:rPr lang="en-US" sz="2000" b="0" dirty="0" err="1">
                <a:solidFill>
                  <a:srgbClr val="001080"/>
                </a:solidFill>
                <a:effectLst/>
                <a:latin typeface="Consolas" panose="020B0609020204030204" pitchFamily="49" charset="0"/>
                <a:cs typeface="Consolas" panose="020B0609020204030204" pitchFamily="49" charset="0"/>
              </a:rPr>
              <a:t>arr.</a:t>
            </a:r>
            <a:r>
              <a:rPr lang="en-US" sz="2000" b="0" dirty="0" err="1">
                <a:solidFill>
                  <a:schemeClr val="accent4">
                    <a:lumMod val="50000"/>
                  </a:schemeClr>
                </a:solidFill>
                <a:effectLst/>
                <a:latin typeface="Consolas" panose="020B0609020204030204" pitchFamily="49" charset="0"/>
                <a:cs typeface="Consolas" panose="020B0609020204030204" pitchFamily="49" charset="0"/>
              </a:rPr>
              <a:t>push</a:t>
            </a:r>
            <a:r>
              <a:rPr lang="en-US" sz="2000" dirty="0">
                <a:solidFill>
                  <a:srgbClr val="001080"/>
                </a:solidFill>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"hello"</a:t>
            </a:r>
            <a:r>
              <a:rPr lang="en-US" sz="2000" dirty="0">
                <a:solidFill>
                  <a:srgbClr val="001080"/>
                </a:solidFill>
                <a:latin typeface="Consolas" panose="020B0609020204030204" pitchFamily="49" charset="0"/>
                <a:cs typeface="Consolas" panose="020B0609020204030204" pitchFamily="49" charset="0"/>
              </a:rPr>
              <a:t>); </a:t>
            </a:r>
            <a:r>
              <a:rPr lang="en-US" sz="2000" b="0" dirty="0">
                <a:solidFill>
                  <a:srgbClr val="3B3B3B"/>
                </a:solidFill>
                <a:effectLst/>
                <a:latin typeface="Consolas" panose="020B0609020204030204" pitchFamily="49" charset="0"/>
                <a:cs typeface="Consolas" panose="020B0609020204030204" pitchFamily="49" charset="0"/>
              </a:rPr>
              <a:t>}</a:t>
            </a:r>
            <a:br>
              <a:rPr lang="en-US" sz="2000" b="0" dirty="0">
                <a:solidFill>
                  <a:srgbClr val="3B3B3B"/>
                </a:solidFill>
                <a:effectLst/>
                <a:latin typeface="Consolas" panose="020B0609020204030204" pitchFamily="49" charset="0"/>
                <a:cs typeface="Consolas" panose="020B0609020204030204" pitchFamily="49" charset="0"/>
              </a:rPr>
            </a:br>
            <a:r>
              <a:rPr lang="en-US" sz="2000" b="0" dirty="0">
                <a:solidFill>
                  <a:srgbClr val="3B3B3B"/>
                </a:solidFill>
                <a:effectLst/>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return </a:t>
            </a:r>
            <a:r>
              <a:rPr lang="en-US" sz="2000" dirty="0" err="1">
                <a:solidFill>
                  <a:srgbClr val="001080"/>
                </a:solidFill>
                <a:latin typeface="Consolas" panose="020B0609020204030204" pitchFamily="49" charset="0"/>
                <a:cs typeface="Consolas" panose="020B0609020204030204" pitchFamily="49" charset="0"/>
              </a:rPr>
              <a:t>arr</a:t>
            </a:r>
            <a:r>
              <a:rPr lang="en-US" sz="2000" dirty="0">
                <a:solidFill>
                  <a:srgbClr val="001080"/>
                </a:solidFill>
                <a:latin typeface="Consolas" panose="020B0609020204030204" pitchFamily="49" charset="0"/>
                <a:cs typeface="Consolas" panose="020B0609020204030204" pitchFamily="49" charset="0"/>
              </a:rPr>
              <a:t>;</a:t>
            </a:r>
            <a:endParaRPr lang="en-US" sz="2000" b="0" dirty="0">
              <a:solidFill>
                <a:srgbClr val="3B3B3B"/>
              </a:solidFill>
              <a:effectLst/>
              <a:latin typeface="Consolas" panose="020B0609020204030204" pitchFamily="49" charset="0"/>
              <a:cs typeface="Consolas" panose="020B0609020204030204" pitchFamily="49" charset="0"/>
            </a:endParaRPr>
          </a:p>
          <a:p>
            <a:pPr>
              <a:lnSpc>
                <a:spcPct val="110000"/>
              </a:lnSpc>
            </a:pPr>
            <a:r>
              <a:rPr lang="en-US" sz="2000" b="0" dirty="0">
                <a:solidFill>
                  <a:srgbClr val="3B3B3B"/>
                </a:solidFill>
                <a:effectLst/>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589674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EDE22-3767-1FAB-9FB0-77BAC9825D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B3E4AB-2B15-1894-7865-F2911DC398EA}"/>
              </a:ext>
            </a:extLst>
          </p:cNvPr>
          <p:cNvSpPr>
            <a:spLocks noGrp="1"/>
          </p:cNvSpPr>
          <p:nvPr>
            <p:ph type="title"/>
          </p:nvPr>
        </p:nvSpPr>
        <p:spPr>
          <a:xfrm>
            <a:off x="838199" y="18255"/>
            <a:ext cx="10834991" cy="1325563"/>
          </a:xfrm>
        </p:spPr>
        <p:txBody>
          <a:bodyPr/>
          <a:lstStyle/>
          <a:p>
            <a:r>
              <a:rPr lang="en-US" dirty="0"/>
              <a:t>Why not just rely on types?</a:t>
            </a:r>
          </a:p>
        </p:txBody>
      </p:sp>
      <p:sp>
        <p:nvSpPr>
          <p:cNvPr id="4" name="Slide Number Placeholder 3">
            <a:extLst>
              <a:ext uri="{FF2B5EF4-FFF2-40B4-BE49-F238E27FC236}">
                <a16:creationId xmlns:a16="http://schemas.microsoft.com/office/drawing/2014/main" id="{2EAC7836-85FC-F37E-8C61-93C949391FC8}"/>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11</a:t>
            </a:fld>
            <a:endParaRPr lang="en-US"/>
          </a:p>
        </p:txBody>
      </p:sp>
      <p:sp>
        <p:nvSpPr>
          <p:cNvPr id="10" name="Content Placeholder 9">
            <a:extLst>
              <a:ext uri="{FF2B5EF4-FFF2-40B4-BE49-F238E27FC236}">
                <a16:creationId xmlns:a16="http://schemas.microsoft.com/office/drawing/2014/main" id="{BEDE1200-EC64-29F2-0CEE-B96321774A9E}"/>
              </a:ext>
            </a:extLst>
          </p:cNvPr>
          <p:cNvSpPr>
            <a:spLocks noGrp="1"/>
          </p:cNvSpPr>
          <p:nvPr>
            <p:ph idx="1"/>
          </p:nvPr>
        </p:nvSpPr>
        <p:spPr>
          <a:xfrm>
            <a:off x="838200" y="1500159"/>
            <a:ext cx="8877300" cy="5457854"/>
          </a:xfrm>
        </p:spPr>
        <p:txBody>
          <a:bodyPr>
            <a:normAutofit/>
          </a:bodyPr>
          <a:lstStyle/>
          <a:p>
            <a:r>
              <a:rPr lang="en-US" dirty="0"/>
              <a:t>TypeScript is helpful, but it’s obviously only providing help in making sure that the function gets </a:t>
            </a:r>
            <a:r>
              <a:rPr lang="en-US" dirty="0">
                <a:solidFill>
                  <a:srgbClr val="0070C0"/>
                </a:solidFill>
                <a:latin typeface="Consolas" panose="020B0609020204030204" pitchFamily="49" charset="0"/>
                <a:cs typeface="Consolas" panose="020B0609020204030204" pitchFamily="49" charset="0"/>
              </a:rPr>
              <a:t>3</a:t>
            </a:r>
            <a:r>
              <a:rPr lang="en-US" dirty="0"/>
              <a:t> and not </a:t>
            </a:r>
            <a:r>
              <a:rPr lang="en-US" dirty="0">
                <a:solidFill>
                  <a:srgbClr val="C00000"/>
                </a:solidFill>
                <a:latin typeface="Consolas" panose="020B0609020204030204" pitchFamily="49" charset="0"/>
                <a:cs typeface="Consolas" panose="020B0609020204030204" pitchFamily="49" charset="0"/>
              </a:rPr>
              <a:t>“three”</a:t>
            </a:r>
            <a:r>
              <a:rPr lang="en-US" dirty="0"/>
              <a:t>. It’s not going to help with </a:t>
            </a:r>
            <a:r>
              <a:rPr lang="en-US" dirty="0">
                <a:solidFill>
                  <a:srgbClr val="0070C0"/>
                </a:solidFill>
                <a:latin typeface="Consolas" panose="020B0609020204030204" pitchFamily="49" charset="0"/>
                <a:cs typeface="Consolas" panose="020B0609020204030204" pitchFamily="49" charset="0"/>
              </a:rPr>
              <a:t>3</a:t>
            </a:r>
            <a:r>
              <a:rPr lang="en-US" dirty="0"/>
              <a:t> versus </a:t>
            </a:r>
            <a:r>
              <a:rPr lang="en-US" dirty="0">
                <a:solidFill>
                  <a:srgbClr val="0070C0"/>
                </a:solidFill>
                <a:latin typeface="Consolas" panose="020B0609020204030204" pitchFamily="49" charset="0"/>
                <a:cs typeface="Consolas" panose="020B0609020204030204" pitchFamily="49" charset="0"/>
              </a:rPr>
              <a:t>3.1</a:t>
            </a:r>
            <a:r>
              <a:rPr lang="en-US" dirty="0"/>
              <a:t> or </a:t>
            </a:r>
            <a:r>
              <a:rPr lang="en-US" dirty="0">
                <a:solidFill>
                  <a:srgbClr val="0070C0"/>
                </a:solidFill>
                <a:latin typeface="Consolas" panose="020B0609020204030204" pitchFamily="49" charset="0"/>
                <a:cs typeface="Consolas" panose="020B0609020204030204" pitchFamily="49" charset="0"/>
              </a:rPr>
              <a:t>-8</a:t>
            </a:r>
            <a:r>
              <a:rPr lang="en-US" dirty="0"/>
              <a:t> or </a:t>
            </a:r>
            <a:r>
              <a:rPr lang="en-US" dirty="0" err="1">
                <a:solidFill>
                  <a:srgbClr val="0070C0"/>
                </a:solidFill>
                <a:latin typeface="Consolas" panose="020B0609020204030204" pitchFamily="49" charset="0"/>
                <a:cs typeface="Consolas" panose="020B0609020204030204" pitchFamily="49" charset="0"/>
              </a:rPr>
              <a:t>NaN</a:t>
            </a:r>
            <a:r>
              <a:rPr lang="en-US" dirty="0"/>
              <a:t>.</a:t>
            </a:r>
            <a:endParaRPr lang="en-US" dirty="0">
              <a:solidFill>
                <a:srgbClr val="0070C0"/>
              </a:solidFill>
              <a:latin typeface="Consolas" panose="020B0609020204030204" pitchFamily="49" charset="0"/>
              <a:cs typeface="Consolas" panose="020B0609020204030204" pitchFamily="49" charset="0"/>
            </a:endParaRPr>
          </a:p>
        </p:txBody>
      </p:sp>
      <p:sp>
        <p:nvSpPr>
          <p:cNvPr id="5" name="TextBox 4">
            <a:extLst>
              <a:ext uri="{FF2B5EF4-FFF2-40B4-BE49-F238E27FC236}">
                <a16:creationId xmlns:a16="http://schemas.microsoft.com/office/drawing/2014/main" id="{5CD808FC-0999-473D-F77E-225E4F7E37DB}"/>
              </a:ext>
            </a:extLst>
          </p:cNvPr>
          <p:cNvSpPr txBox="1"/>
          <p:nvPr/>
        </p:nvSpPr>
        <p:spPr>
          <a:xfrm>
            <a:off x="711018" y="3191878"/>
            <a:ext cx="11354146" cy="278204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pPr>
            <a:r>
              <a:rPr lang="en-US" sz="2000" dirty="0">
                <a:solidFill>
                  <a:srgbClr val="008000"/>
                </a:solidFill>
                <a:latin typeface="Consolas" panose="020B0609020204030204" pitchFamily="49" charset="0"/>
                <a:cs typeface="Consolas" panose="020B0609020204030204" pitchFamily="49" charset="0"/>
              </a:rPr>
              <a:t>/** Returns an array that repeats "hello"</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 </a:t>
            </a:r>
            <a:r>
              <a:rPr lang="en-US" sz="2000" dirty="0">
                <a:solidFill>
                  <a:srgbClr val="0000FF"/>
                </a:solidFill>
                <a:latin typeface="Consolas" panose="020B0609020204030204" pitchFamily="49" charset="0"/>
                <a:cs typeface="Consolas" panose="020B0609020204030204" pitchFamily="49" charset="0"/>
              </a:rPr>
              <a:t>@param</a:t>
            </a:r>
            <a:r>
              <a:rPr lang="en-US" sz="2000" dirty="0">
                <a:solidFill>
                  <a:srgbClr val="008000"/>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008000"/>
                </a:solidFill>
                <a:latin typeface="Consolas" panose="020B0609020204030204" pitchFamily="49" charset="0"/>
                <a:cs typeface="Consolas" panose="020B0609020204030204" pitchFamily="49" charset="0"/>
              </a:rPr>
              <a:t> - number of “</a:t>
            </a:r>
            <a:r>
              <a:rPr lang="en-US" sz="2000" dirty="0" err="1">
                <a:solidFill>
                  <a:srgbClr val="008000"/>
                </a:solidFill>
                <a:latin typeface="Consolas" panose="020B0609020204030204" pitchFamily="49" charset="0"/>
                <a:cs typeface="Consolas" panose="020B0609020204030204" pitchFamily="49" charset="0"/>
              </a:rPr>
              <a:t>hello”s</a:t>
            </a:r>
            <a:r>
              <a:rPr lang="en-US" sz="2000" dirty="0">
                <a:solidFill>
                  <a:srgbClr val="008000"/>
                </a:solidFill>
                <a:latin typeface="Consolas" panose="020B0609020204030204" pitchFamily="49" charset="0"/>
                <a:cs typeface="Consolas" panose="020B0609020204030204" pitchFamily="49" charset="0"/>
              </a:rPr>
              <a:t> to return, must be an integer &gt;= 0</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00FF"/>
                </a:solidFill>
                <a:latin typeface="Consolas" panose="020B0609020204030204" pitchFamily="49" charset="0"/>
                <a:cs typeface="Consolas" panose="020B0609020204030204" pitchFamily="49" charset="0"/>
              </a:rPr>
              <a:t>function</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795E26"/>
                </a:solidFill>
                <a:latin typeface="Consolas" panose="020B0609020204030204" pitchFamily="49" charset="0"/>
                <a:cs typeface="Consolas" panose="020B0609020204030204" pitchFamily="49" charset="0"/>
              </a:rPr>
              <a:t>helloNTimes</a:t>
            </a:r>
            <a:r>
              <a:rPr lang="en-US" sz="2000" dirty="0">
                <a:solidFill>
                  <a:srgbClr val="3B3B3B"/>
                </a:solidFill>
                <a:latin typeface="Consolas" panose="020B0609020204030204" pitchFamily="49" charset="0"/>
                <a:cs typeface="Consolas" panose="020B0609020204030204" pitchFamily="49" charset="0"/>
              </a:rPr>
              <a:t>(</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number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a:t>
            </a:r>
            <a:br>
              <a:rPr lang="en-US" sz="2000" dirty="0">
                <a:solidFill>
                  <a:srgbClr val="3B3B3B"/>
                </a:solidFill>
                <a:latin typeface="Consolas" panose="020B0609020204030204" pitchFamily="49" charset="0"/>
                <a:cs typeface="Consolas" panose="020B0609020204030204" pitchFamily="49" charset="0"/>
              </a:rPr>
            </a:b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const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arr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 [];</a:t>
            </a:r>
          </a:p>
          <a:p>
            <a:pPr>
              <a:lnSpc>
                <a:spcPct val="110000"/>
              </a:lnSpc>
              <a:buNone/>
            </a:pPr>
            <a:r>
              <a:rPr lang="en-US" sz="2000" dirty="0">
                <a:solidFill>
                  <a:srgbClr val="AF00DB"/>
                </a:solidFill>
                <a:latin typeface="Consolas" panose="020B0609020204030204" pitchFamily="49" charset="0"/>
                <a:cs typeface="Consolas" panose="020B0609020204030204" pitchFamily="49" charset="0"/>
              </a:rPr>
              <a:t>  for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let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98658"/>
                </a:solidFill>
                <a:latin typeface="Consolas" panose="020B0609020204030204" pitchFamily="49" charset="0"/>
                <a:cs typeface="Consolas" panose="020B0609020204030204" pitchFamily="49" charset="0"/>
              </a:rPr>
              <a:t>0</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 </a:t>
            </a:r>
            <a:r>
              <a:rPr lang="en-US" sz="2000" dirty="0" err="1">
                <a:solidFill>
                  <a:srgbClr val="001080"/>
                </a:solidFill>
                <a:latin typeface="Consolas" panose="020B0609020204030204" pitchFamily="49" charset="0"/>
                <a:cs typeface="Consolas" panose="020B0609020204030204" pitchFamily="49" charset="0"/>
              </a:rPr>
              <a:t>arr.</a:t>
            </a:r>
            <a:r>
              <a:rPr lang="en-US" sz="2000" dirty="0" err="1">
                <a:solidFill>
                  <a:schemeClr val="accent4">
                    <a:lumMod val="50000"/>
                  </a:schemeClr>
                </a:solidFill>
                <a:latin typeface="Consolas" panose="020B0609020204030204" pitchFamily="49" charset="0"/>
                <a:cs typeface="Consolas" panose="020B0609020204030204" pitchFamily="49" charset="0"/>
              </a:rPr>
              <a:t>push</a:t>
            </a:r>
            <a:r>
              <a:rPr lang="en-US" sz="2000" dirty="0">
                <a:solidFill>
                  <a:srgbClr val="001080"/>
                </a:solidFill>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"hello"</a:t>
            </a:r>
            <a:r>
              <a:rPr lang="en-US" sz="2000" dirty="0">
                <a:solidFill>
                  <a:srgbClr val="001080"/>
                </a:solidFill>
                <a:latin typeface="Consolas" panose="020B0609020204030204" pitchFamily="49" charset="0"/>
                <a:cs typeface="Consolas" panose="020B0609020204030204" pitchFamily="49" charset="0"/>
              </a:rPr>
              <a:t>); </a:t>
            </a:r>
            <a:r>
              <a:rPr lang="en-US" sz="2000" dirty="0">
                <a:solidFill>
                  <a:srgbClr val="3B3B3B"/>
                </a:solidFill>
                <a:latin typeface="Consolas" panose="020B0609020204030204" pitchFamily="49" charset="0"/>
                <a:cs typeface="Consolas" panose="020B0609020204030204" pitchFamily="49" charset="0"/>
              </a:rPr>
              <a:t>}</a:t>
            </a:r>
            <a:br>
              <a:rPr lang="en-US" sz="2000" dirty="0">
                <a:solidFill>
                  <a:srgbClr val="3B3B3B"/>
                </a:solidFill>
                <a:latin typeface="Consolas" panose="020B0609020204030204" pitchFamily="49" charset="0"/>
                <a:cs typeface="Consolas" panose="020B0609020204030204" pitchFamily="49" charset="0"/>
              </a:rPr>
            </a:b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return </a:t>
            </a:r>
            <a:r>
              <a:rPr lang="en-US" sz="2000" dirty="0" err="1">
                <a:solidFill>
                  <a:srgbClr val="001080"/>
                </a:solidFill>
                <a:latin typeface="Consolas" panose="020B0609020204030204" pitchFamily="49" charset="0"/>
                <a:cs typeface="Consolas" panose="020B0609020204030204" pitchFamily="49" charset="0"/>
              </a:rPr>
              <a:t>arr</a:t>
            </a:r>
            <a:r>
              <a:rPr lang="en-US" sz="2000" dirty="0">
                <a:solidFill>
                  <a:srgbClr val="001080"/>
                </a:solidFill>
                <a:latin typeface="Consolas" panose="020B0609020204030204" pitchFamily="49" charset="0"/>
                <a:cs typeface="Consolas" panose="020B0609020204030204" pitchFamily="49" charset="0"/>
              </a:rPr>
              <a:t>;</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pPr>
            <a:r>
              <a:rPr lang="en-US" sz="2000" dirty="0">
                <a:solidFill>
                  <a:srgbClr val="3B3B3B"/>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10494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C327F-22A1-4858-1365-1E3780FF58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E2B059-757E-9900-F3C3-A7DE49BDE852}"/>
              </a:ext>
            </a:extLst>
          </p:cNvPr>
          <p:cNvSpPr>
            <a:spLocks noGrp="1"/>
          </p:cNvSpPr>
          <p:nvPr>
            <p:ph type="title"/>
          </p:nvPr>
        </p:nvSpPr>
        <p:spPr>
          <a:xfrm>
            <a:off x="838199" y="18255"/>
            <a:ext cx="10834991" cy="1325563"/>
          </a:xfrm>
        </p:spPr>
        <p:txBody>
          <a:bodyPr/>
          <a:lstStyle/>
          <a:p>
            <a:r>
              <a:rPr lang="en-US" dirty="0"/>
              <a:t>TypeScript Types are easily Circumvented (1)</a:t>
            </a:r>
          </a:p>
        </p:txBody>
      </p:sp>
      <p:sp>
        <p:nvSpPr>
          <p:cNvPr id="4" name="Slide Number Placeholder 3">
            <a:extLst>
              <a:ext uri="{FF2B5EF4-FFF2-40B4-BE49-F238E27FC236}">
                <a16:creationId xmlns:a16="http://schemas.microsoft.com/office/drawing/2014/main" id="{97361434-8C0C-5286-0C8D-6084297805AA}"/>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12</a:t>
            </a:fld>
            <a:endParaRPr lang="en-US"/>
          </a:p>
        </p:txBody>
      </p:sp>
      <p:sp>
        <p:nvSpPr>
          <p:cNvPr id="10" name="Content Placeholder 9">
            <a:extLst>
              <a:ext uri="{FF2B5EF4-FFF2-40B4-BE49-F238E27FC236}">
                <a16:creationId xmlns:a16="http://schemas.microsoft.com/office/drawing/2014/main" id="{452ABDD1-C1FF-5ACA-5A18-D8E75F9E0909}"/>
              </a:ext>
            </a:extLst>
          </p:cNvPr>
          <p:cNvSpPr>
            <a:spLocks noGrp="1"/>
          </p:cNvSpPr>
          <p:nvPr>
            <p:ph idx="1"/>
          </p:nvPr>
        </p:nvSpPr>
        <p:spPr>
          <a:xfrm>
            <a:off x="838200" y="1500159"/>
            <a:ext cx="8877300" cy="5457854"/>
          </a:xfrm>
        </p:spPr>
        <p:txBody>
          <a:bodyPr>
            <a:normAutofit/>
          </a:bodyPr>
          <a:lstStyle/>
          <a:p>
            <a:r>
              <a:rPr lang="en-US" dirty="0"/>
              <a:t>In a language like Java, we’d need to worry that another function could call </a:t>
            </a:r>
            <a:r>
              <a:rPr lang="en-US" sz="2400" dirty="0" err="1">
                <a:solidFill>
                  <a:schemeClr val="accent4">
                    <a:lumMod val="50000"/>
                  </a:schemeClr>
                </a:solidFill>
                <a:latin typeface="Consolas" panose="020B0609020204030204" pitchFamily="49" charset="0"/>
                <a:cs typeface="Consolas" panose="020B0609020204030204" pitchFamily="49" charset="0"/>
              </a:rPr>
              <a:t>helloNTimes</a:t>
            </a:r>
            <a:r>
              <a:rPr lang="en-US" dirty="0"/>
              <a:t> with -3: calling the function with a string or </a:t>
            </a:r>
            <a:r>
              <a:rPr lang="en-US" sz="2400" dirty="0">
                <a:solidFill>
                  <a:schemeClr val="accent4">
                    <a:lumMod val="50000"/>
                  </a:schemeClr>
                </a:solidFill>
                <a:latin typeface="Consolas" panose="020B0609020204030204" pitchFamily="49" charset="0"/>
                <a:cs typeface="Consolas" panose="020B0609020204030204" pitchFamily="49" charset="0"/>
              </a:rPr>
              <a:t>null</a:t>
            </a:r>
            <a:r>
              <a:rPr lang="en-US" dirty="0"/>
              <a:t> is a compiler error.</a:t>
            </a:r>
          </a:p>
          <a:p>
            <a:r>
              <a:rPr lang="en-US" dirty="0"/>
              <a:t>That’s not true in TypeScript, and that can be surprising.</a:t>
            </a:r>
          </a:p>
        </p:txBody>
      </p:sp>
      <p:sp>
        <p:nvSpPr>
          <p:cNvPr id="5" name="TextBox 4">
            <a:extLst>
              <a:ext uri="{FF2B5EF4-FFF2-40B4-BE49-F238E27FC236}">
                <a16:creationId xmlns:a16="http://schemas.microsoft.com/office/drawing/2014/main" id="{9E75617B-DE59-86D2-C4C2-7782026D63E1}"/>
              </a:ext>
            </a:extLst>
          </p:cNvPr>
          <p:cNvSpPr txBox="1"/>
          <p:nvPr/>
        </p:nvSpPr>
        <p:spPr>
          <a:xfrm>
            <a:off x="722036" y="3574306"/>
            <a:ext cx="11354146" cy="278204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pPr>
            <a:r>
              <a:rPr lang="en-US" sz="2000" dirty="0">
                <a:solidFill>
                  <a:srgbClr val="008000"/>
                </a:solidFill>
                <a:latin typeface="Consolas" panose="020B0609020204030204" pitchFamily="49" charset="0"/>
                <a:cs typeface="Consolas" panose="020B0609020204030204" pitchFamily="49" charset="0"/>
              </a:rPr>
              <a:t>/** Returns an array that repeats "hello"</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 </a:t>
            </a:r>
            <a:r>
              <a:rPr lang="en-US" sz="2000" dirty="0">
                <a:solidFill>
                  <a:srgbClr val="0000FF"/>
                </a:solidFill>
                <a:latin typeface="Consolas" panose="020B0609020204030204" pitchFamily="49" charset="0"/>
                <a:cs typeface="Consolas" panose="020B0609020204030204" pitchFamily="49" charset="0"/>
              </a:rPr>
              <a:t>@param</a:t>
            </a:r>
            <a:r>
              <a:rPr lang="en-US" sz="2000" dirty="0">
                <a:solidFill>
                  <a:srgbClr val="008000"/>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008000"/>
                </a:solidFill>
                <a:latin typeface="Consolas" panose="020B0609020204030204" pitchFamily="49" charset="0"/>
                <a:cs typeface="Consolas" panose="020B0609020204030204" pitchFamily="49" charset="0"/>
              </a:rPr>
              <a:t> - number of “</a:t>
            </a:r>
            <a:r>
              <a:rPr lang="en-US" sz="2000" dirty="0" err="1">
                <a:solidFill>
                  <a:srgbClr val="008000"/>
                </a:solidFill>
                <a:latin typeface="Consolas" panose="020B0609020204030204" pitchFamily="49" charset="0"/>
                <a:cs typeface="Consolas" panose="020B0609020204030204" pitchFamily="49" charset="0"/>
              </a:rPr>
              <a:t>hello”s</a:t>
            </a:r>
            <a:r>
              <a:rPr lang="en-US" sz="2000" dirty="0">
                <a:solidFill>
                  <a:srgbClr val="008000"/>
                </a:solidFill>
                <a:latin typeface="Consolas" panose="020B0609020204030204" pitchFamily="49" charset="0"/>
                <a:cs typeface="Consolas" panose="020B0609020204030204" pitchFamily="49" charset="0"/>
              </a:rPr>
              <a:t> to return, must be an integer &gt;= 0</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00FF"/>
                </a:solidFill>
                <a:latin typeface="Consolas" panose="020B0609020204030204" pitchFamily="49" charset="0"/>
                <a:cs typeface="Consolas" panose="020B0609020204030204" pitchFamily="49" charset="0"/>
              </a:rPr>
              <a:t>function</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795E26"/>
                </a:solidFill>
                <a:latin typeface="Consolas" panose="020B0609020204030204" pitchFamily="49" charset="0"/>
                <a:cs typeface="Consolas" panose="020B0609020204030204" pitchFamily="49" charset="0"/>
              </a:rPr>
              <a:t>helloNTimes</a:t>
            </a:r>
            <a:r>
              <a:rPr lang="en-US" sz="2000" dirty="0">
                <a:solidFill>
                  <a:srgbClr val="3B3B3B"/>
                </a:solidFill>
                <a:latin typeface="Consolas" panose="020B0609020204030204" pitchFamily="49" charset="0"/>
                <a:cs typeface="Consolas" panose="020B0609020204030204" pitchFamily="49" charset="0"/>
              </a:rPr>
              <a:t>(</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number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a:t>
            </a:r>
            <a:br>
              <a:rPr lang="en-US" sz="2000" dirty="0">
                <a:solidFill>
                  <a:srgbClr val="3B3B3B"/>
                </a:solidFill>
                <a:latin typeface="Consolas" panose="020B0609020204030204" pitchFamily="49" charset="0"/>
                <a:cs typeface="Consolas" panose="020B0609020204030204" pitchFamily="49" charset="0"/>
              </a:rPr>
            </a:b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const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arr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 [];</a:t>
            </a:r>
          </a:p>
          <a:p>
            <a:pPr>
              <a:lnSpc>
                <a:spcPct val="110000"/>
              </a:lnSpc>
              <a:buNone/>
            </a:pPr>
            <a:r>
              <a:rPr lang="en-US" sz="2000" dirty="0">
                <a:solidFill>
                  <a:srgbClr val="AF00DB"/>
                </a:solidFill>
                <a:latin typeface="Consolas" panose="020B0609020204030204" pitchFamily="49" charset="0"/>
                <a:cs typeface="Consolas" panose="020B0609020204030204" pitchFamily="49" charset="0"/>
              </a:rPr>
              <a:t>  for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let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98658"/>
                </a:solidFill>
                <a:latin typeface="Consolas" panose="020B0609020204030204" pitchFamily="49" charset="0"/>
                <a:cs typeface="Consolas" panose="020B0609020204030204" pitchFamily="49" charset="0"/>
              </a:rPr>
              <a:t>0</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 </a:t>
            </a:r>
            <a:r>
              <a:rPr lang="en-US" sz="2000" dirty="0" err="1">
                <a:solidFill>
                  <a:srgbClr val="001080"/>
                </a:solidFill>
                <a:latin typeface="Consolas" panose="020B0609020204030204" pitchFamily="49" charset="0"/>
                <a:cs typeface="Consolas" panose="020B0609020204030204" pitchFamily="49" charset="0"/>
              </a:rPr>
              <a:t>arr.</a:t>
            </a:r>
            <a:r>
              <a:rPr lang="en-US" sz="2000" dirty="0" err="1">
                <a:solidFill>
                  <a:schemeClr val="accent4">
                    <a:lumMod val="50000"/>
                  </a:schemeClr>
                </a:solidFill>
                <a:latin typeface="Consolas" panose="020B0609020204030204" pitchFamily="49" charset="0"/>
                <a:cs typeface="Consolas" panose="020B0609020204030204" pitchFamily="49" charset="0"/>
              </a:rPr>
              <a:t>push</a:t>
            </a:r>
            <a:r>
              <a:rPr lang="en-US" sz="2000" dirty="0">
                <a:solidFill>
                  <a:srgbClr val="001080"/>
                </a:solidFill>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"hello"</a:t>
            </a:r>
            <a:r>
              <a:rPr lang="en-US" sz="2000" dirty="0">
                <a:solidFill>
                  <a:srgbClr val="001080"/>
                </a:solidFill>
                <a:latin typeface="Consolas" panose="020B0609020204030204" pitchFamily="49" charset="0"/>
                <a:cs typeface="Consolas" panose="020B0609020204030204" pitchFamily="49" charset="0"/>
              </a:rPr>
              <a:t>); </a:t>
            </a:r>
            <a:r>
              <a:rPr lang="en-US" sz="2000" dirty="0">
                <a:solidFill>
                  <a:srgbClr val="3B3B3B"/>
                </a:solidFill>
                <a:latin typeface="Consolas" panose="020B0609020204030204" pitchFamily="49" charset="0"/>
                <a:cs typeface="Consolas" panose="020B0609020204030204" pitchFamily="49" charset="0"/>
              </a:rPr>
              <a:t>}</a:t>
            </a:r>
            <a:br>
              <a:rPr lang="en-US" sz="2000" dirty="0">
                <a:solidFill>
                  <a:srgbClr val="3B3B3B"/>
                </a:solidFill>
                <a:latin typeface="Consolas" panose="020B0609020204030204" pitchFamily="49" charset="0"/>
                <a:cs typeface="Consolas" panose="020B0609020204030204" pitchFamily="49" charset="0"/>
              </a:rPr>
            </a:b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return </a:t>
            </a:r>
            <a:r>
              <a:rPr lang="en-US" sz="2000" dirty="0" err="1">
                <a:solidFill>
                  <a:srgbClr val="001080"/>
                </a:solidFill>
                <a:latin typeface="Consolas" panose="020B0609020204030204" pitchFamily="49" charset="0"/>
                <a:cs typeface="Consolas" panose="020B0609020204030204" pitchFamily="49" charset="0"/>
              </a:rPr>
              <a:t>arr</a:t>
            </a:r>
            <a:r>
              <a:rPr lang="en-US" sz="2000" dirty="0">
                <a:solidFill>
                  <a:srgbClr val="001080"/>
                </a:solidFill>
                <a:latin typeface="Consolas" panose="020B0609020204030204" pitchFamily="49" charset="0"/>
                <a:cs typeface="Consolas" panose="020B0609020204030204" pitchFamily="49" charset="0"/>
              </a:rPr>
              <a:t>;</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pPr>
            <a:r>
              <a:rPr lang="en-US" sz="2000" dirty="0">
                <a:solidFill>
                  <a:srgbClr val="3B3B3B"/>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565176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F2E1C-AF47-3F10-1AA6-D6D388F833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A1D2CF-B43E-A897-F5A7-A6D8C3C50AAE}"/>
              </a:ext>
            </a:extLst>
          </p:cNvPr>
          <p:cNvSpPr>
            <a:spLocks noGrp="1"/>
          </p:cNvSpPr>
          <p:nvPr>
            <p:ph type="title"/>
          </p:nvPr>
        </p:nvSpPr>
        <p:spPr>
          <a:xfrm>
            <a:off x="838199" y="18255"/>
            <a:ext cx="10912813" cy="1325563"/>
          </a:xfrm>
        </p:spPr>
        <p:txBody>
          <a:bodyPr/>
          <a:lstStyle/>
          <a:p>
            <a:r>
              <a:rPr lang="en-US" dirty="0"/>
              <a:t>TypeScript Types are easily Circumvented (2)</a:t>
            </a:r>
          </a:p>
        </p:txBody>
      </p:sp>
      <p:sp>
        <p:nvSpPr>
          <p:cNvPr id="4" name="Slide Number Placeholder 3">
            <a:extLst>
              <a:ext uri="{FF2B5EF4-FFF2-40B4-BE49-F238E27FC236}">
                <a16:creationId xmlns:a16="http://schemas.microsoft.com/office/drawing/2014/main" id="{4901E884-A524-4D8A-5BA9-D06FA720821A}"/>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13</a:t>
            </a:fld>
            <a:endParaRPr lang="en-US"/>
          </a:p>
        </p:txBody>
      </p:sp>
      <p:sp>
        <p:nvSpPr>
          <p:cNvPr id="10" name="Content Placeholder 9">
            <a:extLst>
              <a:ext uri="{FF2B5EF4-FFF2-40B4-BE49-F238E27FC236}">
                <a16:creationId xmlns:a16="http://schemas.microsoft.com/office/drawing/2014/main" id="{C83C6FFD-746E-026E-E506-DB11C8E044B1}"/>
              </a:ext>
            </a:extLst>
          </p:cNvPr>
          <p:cNvSpPr>
            <a:spLocks noGrp="1"/>
          </p:cNvSpPr>
          <p:nvPr>
            <p:ph idx="1"/>
          </p:nvPr>
        </p:nvSpPr>
        <p:spPr>
          <a:xfrm>
            <a:off x="838200" y="1500159"/>
            <a:ext cx="8877300" cy="5457854"/>
          </a:xfrm>
        </p:spPr>
        <p:txBody>
          <a:bodyPr>
            <a:normAutofit/>
          </a:bodyPr>
          <a:lstStyle/>
          <a:p>
            <a:r>
              <a:rPr lang="en-US" dirty="0"/>
              <a:t>In a language like Java, we’d need to worry that another function could call </a:t>
            </a:r>
            <a:r>
              <a:rPr lang="en-US" sz="2400" dirty="0" err="1">
                <a:solidFill>
                  <a:schemeClr val="accent4">
                    <a:lumMod val="50000"/>
                  </a:schemeClr>
                </a:solidFill>
                <a:latin typeface="Consolas" panose="020B0609020204030204" pitchFamily="49" charset="0"/>
                <a:cs typeface="Consolas" panose="020B0609020204030204" pitchFamily="49" charset="0"/>
              </a:rPr>
              <a:t>helloNTimes</a:t>
            </a:r>
            <a:r>
              <a:rPr lang="en-US" dirty="0"/>
              <a:t> with -3: calling the function with a string or </a:t>
            </a:r>
            <a:r>
              <a:rPr lang="en-US" sz="2400" dirty="0">
                <a:solidFill>
                  <a:schemeClr val="accent4">
                    <a:lumMod val="50000"/>
                  </a:schemeClr>
                </a:solidFill>
                <a:latin typeface="Consolas" panose="020B0609020204030204" pitchFamily="49" charset="0"/>
                <a:cs typeface="Consolas" panose="020B0609020204030204" pitchFamily="49" charset="0"/>
              </a:rPr>
              <a:t>null</a:t>
            </a:r>
            <a:r>
              <a:rPr lang="en-US" dirty="0"/>
              <a:t> is a compiler error.</a:t>
            </a:r>
          </a:p>
          <a:p>
            <a:r>
              <a:rPr lang="en-US" dirty="0"/>
              <a:t>That’s not true in TypeScript, and that can be surprising.</a:t>
            </a:r>
          </a:p>
          <a:p>
            <a:r>
              <a:rPr lang="en-US" dirty="0"/>
              <a:t>TypeScript will happily accept the following as a well-typed expression:</a:t>
            </a:r>
            <a:br>
              <a:rPr lang="en-US" sz="1000" dirty="0"/>
            </a:br>
            <a:endParaRPr lang="en-US" sz="1000" dirty="0"/>
          </a:p>
          <a:p>
            <a:pPr marL="457200" lvl="1" indent="0">
              <a:buNone/>
            </a:pPr>
            <a:r>
              <a:rPr lang="en-US" sz="2000" b="0" dirty="0" err="1">
                <a:solidFill>
                  <a:srgbClr val="795E26"/>
                </a:solidFill>
                <a:effectLst/>
                <a:latin typeface="Consolas" panose="020B0609020204030204" pitchFamily="49" charset="0"/>
                <a:cs typeface="Consolas" panose="020B0609020204030204" pitchFamily="49" charset="0"/>
              </a:rPr>
              <a:t>helloNTimes</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001080"/>
                </a:solidFill>
                <a:effectLst/>
                <a:latin typeface="Consolas" panose="020B0609020204030204" pitchFamily="49" charset="0"/>
                <a:cs typeface="Consolas" panose="020B0609020204030204" pitchFamily="49" charset="0"/>
              </a:rPr>
              <a:t>lol:</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A31515"/>
                </a:solidFill>
                <a:effectLst/>
                <a:latin typeface="Consolas" panose="020B0609020204030204" pitchFamily="49" charset="0"/>
                <a:cs typeface="Consolas" panose="020B0609020204030204" pitchFamily="49" charset="0"/>
              </a:rPr>
              <a:t>'owned '</a:t>
            </a:r>
            <a:r>
              <a:rPr lang="en-US" sz="2000" b="0" dirty="0">
                <a:solidFill>
                  <a:srgbClr val="3B3B3B"/>
                </a:solidFill>
                <a:effectLst/>
                <a:latin typeface="Consolas" panose="020B0609020204030204" pitchFamily="49" charset="0"/>
                <a:cs typeface="Consolas" panose="020B0609020204030204" pitchFamily="49" charset="0"/>
              </a:rPr>
              <a:t> } </a:t>
            </a:r>
            <a:r>
              <a:rPr lang="en-US" sz="2000" b="0" dirty="0">
                <a:solidFill>
                  <a:srgbClr val="AF00DB"/>
                </a:solidFill>
                <a:effectLst/>
                <a:latin typeface="Consolas" panose="020B0609020204030204" pitchFamily="49" charset="0"/>
                <a:cs typeface="Consolas" panose="020B0609020204030204" pitchFamily="49" charset="0"/>
              </a:rPr>
              <a:t>as</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267F99"/>
                </a:solidFill>
                <a:effectLst/>
                <a:latin typeface="Consolas" panose="020B0609020204030204" pitchFamily="49" charset="0"/>
                <a:cs typeface="Consolas" panose="020B0609020204030204" pitchFamily="49" charset="0"/>
              </a:rPr>
              <a:t>unknown</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AF00DB"/>
                </a:solidFill>
                <a:effectLst/>
                <a:latin typeface="Consolas" panose="020B0609020204030204" pitchFamily="49" charset="0"/>
                <a:cs typeface="Consolas" panose="020B0609020204030204" pitchFamily="49" charset="0"/>
              </a:rPr>
              <a:t>as</a:t>
            </a:r>
            <a:r>
              <a:rPr lang="en-US" sz="2000" b="0" dirty="0">
                <a:solidFill>
                  <a:srgbClr val="3B3B3B"/>
                </a:solidFill>
                <a:effectLst/>
                <a:latin typeface="Consolas" panose="020B0609020204030204" pitchFamily="49" charset="0"/>
                <a:cs typeface="Consolas" panose="020B0609020204030204" pitchFamily="49" charset="0"/>
              </a:rPr>
              <a:t> </a:t>
            </a:r>
            <a:r>
              <a:rPr lang="en-US" sz="2000" b="0" dirty="0">
                <a:solidFill>
                  <a:srgbClr val="267F99"/>
                </a:solidFill>
                <a:effectLst/>
                <a:latin typeface="Consolas" panose="020B0609020204030204" pitchFamily="49" charset="0"/>
                <a:cs typeface="Consolas" panose="020B0609020204030204" pitchFamily="49" charset="0"/>
              </a:rPr>
              <a:t>number</a:t>
            </a:r>
            <a:r>
              <a:rPr lang="en-US" sz="2000" b="0" dirty="0">
                <a:solidFill>
                  <a:srgbClr val="3B3B3B"/>
                </a:solidFill>
                <a:effectLst/>
                <a:latin typeface="Consolas" panose="020B0609020204030204" pitchFamily="49" charset="0"/>
                <a:cs typeface="Consolas" panose="020B0609020204030204" pitchFamily="49" charset="0"/>
              </a:rPr>
              <a:t>)</a:t>
            </a:r>
          </a:p>
          <a:p>
            <a:pPr marL="0" indent="0">
              <a:buNone/>
            </a:pPr>
            <a:endParaRPr lang="en-US" sz="1000" dirty="0"/>
          </a:p>
          <a:p>
            <a:r>
              <a:rPr lang="en-US" dirty="0"/>
              <a:t>Types do seem to make it less likely you’ll screw up </a:t>
            </a:r>
            <a:r>
              <a:rPr lang="en-US" i="1" dirty="0"/>
              <a:t>accidentally…</a:t>
            </a:r>
            <a:r>
              <a:rPr lang="en-US" dirty="0"/>
              <a:t>, and </a:t>
            </a:r>
            <a:r>
              <a:rPr lang="en-US" dirty="0" err="1"/>
              <a:t>ESLint</a:t>
            </a:r>
            <a:r>
              <a:rPr lang="en-US" dirty="0"/>
              <a:t> + TypeScript work together to help prevent such accidents.</a:t>
            </a:r>
          </a:p>
        </p:txBody>
      </p:sp>
      <p:sp>
        <p:nvSpPr>
          <p:cNvPr id="3" name="Rectangle 2">
            <a:extLst>
              <a:ext uri="{FF2B5EF4-FFF2-40B4-BE49-F238E27FC236}">
                <a16:creationId xmlns:a16="http://schemas.microsoft.com/office/drawing/2014/main" id="{8C515898-7B55-2148-17B6-1A5CFEC4C5E7}"/>
              </a:ext>
            </a:extLst>
          </p:cNvPr>
          <p:cNvSpPr/>
          <p:nvPr/>
        </p:nvSpPr>
        <p:spPr>
          <a:xfrm>
            <a:off x="494675" y="1618938"/>
            <a:ext cx="9713627" cy="1810062"/>
          </a:xfrm>
          <a:prstGeom prst="rect">
            <a:avLst/>
          </a:prstGeom>
          <a:solidFill>
            <a:srgbClr val="FFFFFF">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Tree>
    <p:extLst>
      <p:ext uri="{BB962C8B-B14F-4D97-AF65-F5344CB8AC3E}">
        <p14:creationId xmlns:p14="http://schemas.microsoft.com/office/powerpoint/2010/main" val="1261565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E99D1-3EFE-CC1D-4232-46A4B4731E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DCDC19-47F1-62C9-F77F-A3DD8994E0CF}"/>
              </a:ext>
            </a:extLst>
          </p:cNvPr>
          <p:cNvSpPr>
            <a:spLocks noGrp="1"/>
          </p:cNvSpPr>
          <p:nvPr>
            <p:ph type="title"/>
          </p:nvPr>
        </p:nvSpPr>
        <p:spPr/>
        <p:txBody>
          <a:bodyPr/>
          <a:lstStyle/>
          <a:p>
            <a:r>
              <a:rPr lang="en-US" dirty="0"/>
              <a:t>Where might an Untrusted Input come from?</a:t>
            </a:r>
          </a:p>
        </p:txBody>
      </p:sp>
      <p:sp>
        <p:nvSpPr>
          <p:cNvPr id="7" name="Content Placeholder 6">
            <a:extLst>
              <a:ext uri="{FF2B5EF4-FFF2-40B4-BE49-F238E27FC236}">
                <a16:creationId xmlns:a16="http://schemas.microsoft.com/office/drawing/2014/main" id="{B07DBF23-21C5-DE37-E827-58241A3AB489}"/>
              </a:ext>
            </a:extLst>
          </p:cNvPr>
          <p:cNvSpPr>
            <a:spLocks noGrp="1"/>
          </p:cNvSpPr>
          <p:nvPr>
            <p:ph idx="1"/>
          </p:nvPr>
        </p:nvSpPr>
        <p:spPr/>
        <p:txBody>
          <a:bodyPr>
            <a:normAutofit/>
          </a:bodyPr>
          <a:lstStyle/>
          <a:p>
            <a:pPr marL="0" indent="0">
              <a:buNone/>
            </a:pPr>
            <a:r>
              <a:rPr lang="en-US" dirty="0"/>
              <a:t>Any input given to a web app</a:t>
            </a:r>
            <a:br>
              <a:rPr lang="en-US" dirty="0"/>
            </a:br>
            <a:r>
              <a:rPr lang="en-US" dirty="0"/>
              <a:t>can also be given by other</a:t>
            </a:r>
            <a:br>
              <a:rPr lang="en-US" dirty="0"/>
            </a:br>
            <a:r>
              <a:rPr lang="en-US" dirty="0"/>
              <a:t>means…</a:t>
            </a:r>
          </a:p>
        </p:txBody>
      </p:sp>
      <p:sp>
        <p:nvSpPr>
          <p:cNvPr id="4" name="Slide Number Placeholder 3">
            <a:extLst>
              <a:ext uri="{FF2B5EF4-FFF2-40B4-BE49-F238E27FC236}">
                <a16:creationId xmlns:a16="http://schemas.microsoft.com/office/drawing/2014/main" id="{49BF43A1-E0F6-792E-915A-F1EE88354758}"/>
              </a:ext>
            </a:extLst>
          </p:cNvPr>
          <p:cNvSpPr>
            <a:spLocks noGrp="1"/>
          </p:cNvSpPr>
          <p:nvPr>
            <p:ph type="sldNum" sz="quarter" idx="12"/>
          </p:nvPr>
        </p:nvSpPr>
        <p:spPr/>
        <p:txBody>
          <a:bodyPr/>
          <a:lstStyle/>
          <a:p>
            <a:fld id="{20F37917-FD3A-4669-9018-DA04BCDD3D75}" type="slidenum">
              <a:rPr lang="en-US" smtClean="0"/>
              <a:pPr/>
              <a:t>14</a:t>
            </a:fld>
            <a:endParaRPr lang="en-US" dirty="0"/>
          </a:p>
        </p:txBody>
      </p:sp>
      <p:sp>
        <p:nvSpPr>
          <p:cNvPr id="3" name="TextBox 2">
            <a:extLst>
              <a:ext uri="{FF2B5EF4-FFF2-40B4-BE49-F238E27FC236}">
                <a16:creationId xmlns:a16="http://schemas.microsoft.com/office/drawing/2014/main" id="{26933C7F-EDFD-7B22-60C3-822A5D294EDA}"/>
              </a:ext>
            </a:extLst>
          </p:cNvPr>
          <p:cNvSpPr txBox="1"/>
          <p:nvPr/>
        </p:nvSpPr>
        <p:spPr>
          <a:xfrm>
            <a:off x="2151529" y="739588"/>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14" name="TextBox 13">
            <a:extLst>
              <a:ext uri="{FF2B5EF4-FFF2-40B4-BE49-F238E27FC236}">
                <a16:creationId xmlns:a16="http://schemas.microsoft.com/office/drawing/2014/main" id="{1A5354DA-E2DB-A31F-8480-DB5EC910D95D}"/>
              </a:ext>
            </a:extLst>
          </p:cNvPr>
          <p:cNvSpPr txBox="1"/>
          <p:nvPr/>
        </p:nvSpPr>
        <p:spPr>
          <a:xfrm>
            <a:off x="-3227294" y="-1169894"/>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pic>
        <p:nvPicPr>
          <p:cNvPr id="8" name="Picture 7">
            <a:extLst>
              <a:ext uri="{FF2B5EF4-FFF2-40B4-BE49-F238E27FC236}">
                <a16:creationId xmlns:a16="http://schemas.microsoft.com/office/drawing/2014/main" id="{A27C73C2-A36E-1690-B592-29A0DCEE9962}"/>
              </a:ext>
            </a:extLst>
          </p:cNvPr>
          <p:cNvPicPr>
            <a:picLocks noChangeAspect="1"/>
          </p:cNvPicPr>
          <p:nvPr/>
        </p:nvPicPr>
        <p:blipFill>
          <a:blip r:embed="rId3"/>
          <a:stretch>
            <a:fillRect/>
          </a:stretch>
        </p:blipFill>
        <p:spPr>
          <a:xfrm>
            <a:off x="2623477" y="2533505"/>
            <a:ext cx="3130123" cy="3096705"/>
          </a:xfrm>
          <a:prstGeom prst="rect">
            <a:avLst/>
          </a:prstGeom>
        </p:spPr>
        <p:style>
          <a:lnRef idx="2">
            <a:schemeClr val="accent2">
              <a:shade val="15000"/>
            </a:schemeClr>
          </a:lnRef>
          <a:fillRef idx="1">
            <a:schemeClr val="accent2"/>
          </a:fillRef>
          <a:effectRef idx="0">
            <a:schemeClr val="accent2"/>
          </a:effectRef>
          <a:fontRef idx="minor">
            <a:schemeClr val="lt1"/>
          </a:fontRef>
        </p:style>
      </p:pic>
      <p:sp>
        <p:nvSpPr>
          <p:cNvPr id="9" name="TextBox 8">
            <a:extLst>
              <a:ext uri="{FF2B5EF4-FFF2-40B4-BE49-F238E27FC236}">
                <a16:creationId xmlns:a16="http://schemas.microsoft.com/office/drawing/2014/main" id="{05900EFC-DE70-FBE8-2791-FB2B07B74AEB}"/>
              </a:ext>
            </a:extLst>
          </p:cNvPr>
          <p:cNvSpPr txBox="1"/>
          <p:nvPr/>
        </p:nvSpPr>
        <p:spPr>
          <a:xfrm>
            <a:off x="354676" y="5630210"/>
            <a:ext cx="11482647" cy="83118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2000" dirty="0">
                <a:solidFill>
                  <a:schemeClr val="accent2">
                    <a:lumMod val="50000"/>
                  </a:schemeClr>
                </a:solidFill>
                <a:latin typeface="Consolas" panose="020B0609020204030204" pitchFamily="49" charset="0"/>
                <a:ea typeface="Menlo" panose="020B0609030804020204" pitchFamily="49" charset="0"/>
                <a:cs typeface="Consolas" panose="020B0609020204030204" pitchFamily="49" charset="0"/>
              </a:rPr>
              <a:t>curl https://</a:t>
            </a:r>
            <a:r>
              <a:rPr lang="en-US" sz="2000" dirty="0" err="1">
                <a:solidFill>
                  <a:schemeClr val="accent2">
                    <a:lumMod val="50000"/>
                  </a:schemeClr>
                </a:solidFill>
                <a:latin typeface="Consolas" panose="020B0609020204030204" pitchFamily="49" charset="0"/>
                <a:ea typeface="Menlo" panose="020B0609030804020204" pitchFamily="49" charset="0"/>
                <a:cs typeface="Consolas" panose="020B0609020204030204" pitchFamily="49" charset="0"/>
              </a:rPr>
              <a:t>strategy.town</a:t>
            </a:r>
            <a:r>
              <a:rPr lang="en-US" sz="2000" dirty="0">
                <a:solidFill>
                  <a:schemeClr val="accent2">
                    <a:lumMod val="50000"/>
                  </a:schemeClr>
                </a:solidFill>
                <a:latin typeface="Consolas" panose="020B0609020204030204" pitchFamily="49" charset="0"/>
                <a:ea typeface="Menlo" panose="020B0609030804020204" pitchFamily="49" charset="0"/>
                <a:cs typeface="Consolas" panose="020B0609020204030204" pitchFamily="49" charset="0"/>
              </a:rPr>
              <a:t>/</a:t>
            </a:r>
            <a:r>
              <a:rPr lang="en-US" sz="2000" dirty="0" err="1">
                <a:solidFill>
                  <a:schemeClr val="accent2">
                    <a:lumMod val="50000"/>
                  </a:schemeClr>
                </a:solidFill>
                <a:latin typeface="Consolas" panose="020B0609020204030204" pitchFamily="49" charset="0"/>
                <a:ea typeface="Menlo" panose="020B0609030804020204" pitchFamily="49" charset="0"/>
                <a:cs typeface="Consolas" panose="020B0609020204030204" pitchFamily="49" charset="0"/>
              </a:rPr>
              <a:t>api</a:t>
            </a:r>
            <a:r>
              <a:rPr lang="en-US" sz="2000" dirty="0">
                <a:solidFill>
                  <a:schemeClr val="accent2">
                    <a:lumMod val="50000"/>
                  </a:schemeClr>
                </a:solidFill>
                <a:latin typeface="Consolas" panose="020B0609020204030204" pitchFamily="49" charset="0"/>
                <a:ea typeface="Menlo" panose="020B0609030804020204" pitchFamily="49" charset="0"/>
                <a:cs typeface="Consolas" panose="020B0609020204030204" pitchFamily="49" charset="0"/>
              </a:rPr>
              <a:t>/user/signup -H 'Content-Type: application/</a:t>
            </a:r>
            <a:r>
              <a:rPr lang="en-US" sz="2000" dirty="0" err="1">
                <a:solidFill>
                  <a:schemeClr val="accent2">
                    <a:lumMod val="50000"/>
                  </a:schemeClr>
                </a:solidFill>
                <a:latin typeface="Consolas" panose="020B0609020204030204" pitchFamily="49" charset="0"/>
                <a:ea typeface="Menlo" panose="020B0609030804020204" pitchFamily="49" charset="0"/>
                <a:cs typeface="Consolas" panose="020B0609020204030204" pitchFamily="49" charset="0"/>
              </a:rPr>
              <a:t>json</a:t>
            </a:r>
            <a:r>
              <a:rPr lang="en-US" sz="2000" dirty="0">
                <a:solidFill>
                  <a:schemeClr val="accent2">
                    <a:lumMod val="50000"/>
                  </a:schemeClr>
                </a:solidFill>
                <a:latin typeface="Consolas" panose="020B0609020204030204" pitchFamily="49" charset="0"/>
                <a:ea typeface="Menlo" panose="020B0609030804020204" pitchFamily="49" charset="0"/>
                <a:cs typeface="Consolas" panose="020B0609020204030204" pitchFamily="49" charset="0"/>
              </a:rPr>
              <a:t>' \</a:t>
            </a:r>
          </a:p>
          <a:p>
            <a:r>
              <a:rPr lang="en-US" sz="2000" dirty="0">
                <a:solidFill>
                  <a:schemeClr val="accent2">
                    <a:lumMod val="50000"/>
                  </a:schemeClr>
                </a:solidFill>
                <a:latin typeface="Consolas" panose="020B0609020204030204" pitchFamily="49" charset="0"/>
                <a:ea typeface="Menlo" panose="020B0609030804020204" pitchFamily="49" charset="0"/>
                <a:cs typeface="Consolas" panose="020B0609020204030204" pitchFamily="49" charset="0"/>
              </a:rPr>
              <a:t>  --data '{ "username": "</a:t>
            </a:r>
            <a:r>
              <a:rPr lang="en-US" sz="2000" dirty="0" err="1">
                <a:solidFill>
                  <a:schemeClr val="accent2">
                    <a:lumMod val="50000"/>
                  </a:schemeClr>
                </a:solidFill>
                <a:latin typeface="Consolas" panose="020B0609020204030204" pitchFamily="49" charset="0"/>
                <a:ea typeface="Menlo" panose="020B0609030804020204" pitchFamily="49" charset="0"/>
                <a:cs typeface="Consolas" panose="020B0609020204030204" pitchFamily="49" charset="0"/>
              </a:rPr>
              <a:t>trugamer</a:t>
            </a:r>
            <a:r>
              <a:rPr lang="en-US" sz="2000" dirty="0">
                <a:solidFill>
                  <a:schemeClr val="accent2">
                    <a:lumMod val="50000"/>
                  </a:schemeClr>
                </a:solidFill>
                <a:latin typeface="Consolas" panose="020B0609020204030204" pitchFamily="49" charset="0"/>
                <a:ea typeface="Menlo" panose="020B0609030804020204" pitchFamily="49" charset="0"/>
                <a:cs typeface="Consolas" panose="020B0609020204030204" pitchFamily="49" charset="0"/>
              </a:rPr>
              <a:t>", "password": "Hunter2" }'</a:t>
            </a:r>
          </a:p>
        </p:txBody>
      </p:sp>
      <p:pic>
        <p:nvPicPr>
          <p:cNvPr id="10" name="Picture 9">
            <a:extLst>
              <a:ext uri="{FF2B5EF4-FFF2-40B4-BE49-F238E27FC236}">
                <a16:creationId xmlns:a16="http://schemas.microsoft.com/office/drawing/2014/main" id="{4020EB59-7465-48E2-D307-42A460E296D6}"/>
              </a:ext>
            </a:extLst>
          </p:cNvPr>
          <p:cNvPicPr>
            <a:picLocks noChangeAspect="1"/>
          </p:cNvPicPr>
          <p:nvPr/>
        </p:nvPicPr>
        <p:blipFill>
          <a:blip r:embed="rId4"/>
          <a:stretch>
            <a:fillRect/>
          </a:stretch>
        </p:blipFill>
        <p:spPr>
          <a:xfrm>
            <a:off x="5753600" y="1505653"/>
            <a:ext cx="6083723" cy="4124557"/>
          </a:xfrm>
          <a:prstGeom prst="rect">
            <a:avLst/>
          </a:prstGeom>
          <a:ln>
            <a:solidFill>
              <a:schemeClr val="accent1"/>
            </a:solidFill>
          </a:ln>
        </p:spPr>
      </p:pic>
      <p:sp>
        <p:nvSpPr>
          <p:cNvPr id="12" name="TextBox 11">
            <a:extLst>
              <a:ext uri="{FF2B5EF4-FFF2-40B4-BE49-F238E27FC236}">
                <a16:creationId xmlns:a16="http://schemas.microsoft.com/office/drawing/2014/main" id="{AF846D40-6CA3-FF19-8447-AC098381090C}"/>
              </a:ext>
            </a:extLst>
          </p:cNvPr>
          <p:cNvSpPr txBox="1"/>
          <p:nvPr/>
        </p:nvSpPr>
        <p:spPr>
          <a:xfrm>
            <a:off x="1841157" y="2001795"/>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13" name="TextBox 12">
            <a:extLst>
              <a:ext uri="{FF2B5EF4-FFF2-40B4-BE49-F238E27FC236}">
                <a16:creationId xmlns:a16="http://schemas.microsoft.com/office/drawing/2014/main" id="{A6AAFFBB-2531-3239-1536-926BA1CE3E55}"/>
              </a:ext>
            </a:extLst>
          </p:cNvPr>
          <p:cNvSpPr txBox="1"/>
          <p:nvPr/>
        </p:nvSpPr>
        <p:spPr>
          <a:xfrm>
            <a:off x="3524865" y="1828800"/>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3569258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C4F2E-07F2-D81B-66BA-BB4EF1E927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941892-B670-C220-0AC5-0F82ECC89AAE}"/>
              </a:ext>
            </a:extLst>
          </p:cNvPr>
          <p:cNvSpPr>
            <a:spLocks noGrp="1"/>
          </p:cNvSpPr>
          <p:nvPr>
            <p:ph type="title"/>
          </p:nvPr>
        </p:nvSpPr>
        <p:spPr/>
        <p:txBody>
          <a:bodyPr>
            <a:normAutofit/>
          </a:bodyPr>
          <a:lstStyle/>
          <a:p>
            <a:r>
              <a:rPr lang="en-US" dirty="0"/>
              <a:t>Untrusted Inputs should have type </a:t>
            </a:r>
            <a:r>
              <a:rPr lang="en-US" dirty="0">
                <a:solidFill>
                  <a:srgbClr val="FF0000"/>
                </a:solidFill>
                <a:latin typeface="Consolas" panose="020B0609020204030204" pitchFamily="49" charset="0"/>
                <a:ea typeface="Menlo" panose="020B0609030804020204" pitchFamily="49" charset="0"/>
                <a:cs typeface="Consolas" panose="020B0609020204030204" pitchFamily="49" charset="0"/>
              </a:rPr>
              <a:t>unknown</a:t>
            </a:r>
          </a:p>
        </p:txBody>
      </p:sp>
      <p:sp>
        <p:nvSpPr>
          <p:cNvPr id="6" name="Content Placeholder 5">
            <a:extLst>
              <a:ext uri="{FF2B5EF4-FFF2-40B4-BE49-F238E27FC236}">
                <a16:creationId xmlns:a16="http://schemas.microsoft.com/office/drawing/2014/main" id="{45FD9428-A4EC-DE5B-666A-02FAA3D7F1C8}"/>
              </a:ext>
            </a:extLst>
          </p:cNvPr>
          <p:cNvSpPr>
            <a:spLocks noGrp="1"/>
          </p:cNvSpPr>
          <p:nvPr>
            <p:ph idx="1"/>
          </p:nvPr>
        </p:nvSpPr>
        <p:spPr>
          <a:xfrm>
            <a:off x="838199" y="1500160"/>
            <a:ext cx="10515599" cy="4856190"/>
          </a:xfrm>
        </p:spPr>
        <p:txBody>
          <a:bodyPr>
            <a:normAutofit lnSpcReduction="10000"/>
          </a:bodyPr>
          <a:lstStyle/>
          <a:p>
            <a:r>
              <a:rPr lang="en-US" dirty="0"/>
              <a:t>The appropriate TypeScript type for an unknown value is </a:t>
            </a:r>
            <a:r>
              <a:rPr lang="en-US" dirty="0">
                <a:latin typeface="Menlo" panose="020B0609030804020204" pitchFamily="49" charset="0"/>
                <a:ea typeface="Menlo" panose="020B0609030804020204" pitchFamily="49" charset="0"/>
                <a:cs typeface="Menlo" panose="020B0609030804020204" pitchFamily="49" charset="0"/>
              </a:rPr>
              <a:t>unknown</a:t>
            </a:r>
          </a:p>
          <a:p>
            <a:pPr marL="0" indent="0">
              <a:buNone/>
            </a:pPr>
            <a:endParaRPr lang="en-US" dirty="0">
              <a:latin typeface="Menlo" panose="020B0609030804020204" pitchFamily="49" charset="0"/>
              <a:ea typeface="Menlo" panose="020B0609030804020204" pitchFamily="49" charset="0"/>
              <a:cs typeface="Menlo" panose="020B0609030804020204" pitchFamily="49" charset="0"/>
            </a:endParaRPr>
          </a:p>
          <a:p>
            <a:pPr marL="0" indent="0">
              <a:buNone/>
            </a:pPr>
            <a:r>
              <a:rPr lang="en-US" sz="2000" dirty="0">
                <a:solidFill>
                  <a:srgbClr val="002060"/>
                </a:solidFill>
                <a:latin typeface="Consolas" panose="020B0609020204030204" pitchFamily="49" charset="0"/>
                <a:ea typeface="Menlo" panose="020B0609030804020204" pitchFamily="49" charset="0"/>
                <a:cs typeface="Consolas" panose="020B0609020204030204" pitchFamily="49" charset="0"/>
              </a:rPr>
              <a:t>function</a:t>
            </a:r>
            <a:r>
              <a:rPr lang="en-US" sz="2000" dirty="0">
                <a:latin typeface="Consolas" panose="020B0609020204030204" pitchFamily="49" charset="0"/>
                <a:ea typeface="Menlo" panose="020B0609030804020204" pitchFamily="49" charset="0"/>
                <a:cs typeface="Consolas" panose="020B0609020204030204" pitchFamily="49" charset="0"/>
              </a:rPr>
              <a:t> </a:t>
            </a:r>
            <a:r>
              <a:rPr lang="en-US" sz="2000" dirty="0" err="1">
                <a:solidFill>
                  <a:schemeClr val="accent4">
                    <a:lumMod val="50000"/>
                  </a:schemeClr>
                </a:solidFill>
                <a:latin typeface="Consolas" panose="020B0609020204030204" pitchFamily="49" charset="0"/>
                <a:ea typeface="Menlo" panose="020B0609030804020204" pitchFamily="49" charset="0"/>
                <a:cs typeface="Consolas" panose="020B0609020204030204" pitchFamily="49" charset="0"/>
              </a:rPr>
              <a:t>lookAtMe</a:t>
            </a:r>
            <a:r>
              <a:rPr lang="en-US" sz="2000" dirty="0">
                <a:latin typeface="Consolas" panose="020B0609020204030204" pitchFamily="49" charset="0"/>
                <a:ea typeface="Menlo" panose="020B0609030804020204" pitchFamily="49" charset="0"/>
                <a:cs typeface="Consolas" panose="020B0609020204030204" pitchFamily="49" charset="0"/>
              </a:rPr>
              <a:t>(</a:t>
            </a:r>
            <a:r>
              <a:rPr lang="en-US" sz="2000" dirty="0">
                <a:solidFill>
                  <a:srgbClr val="002060"/>
                </a:solidFill>
                <a:latin typeface="Consolas" panose="020B0609020204030204" pitchFamily="49" charset="0"/>
                <a:ea typeface="Menlo" panose="020B0609030804020204" pitchFamily="49" charset="0"/>
                <a:cs typeface="Consolas" panose="020B0609020204030204" pitchFamily="49" charset="0"/>
              </a:rPr>
              <a:t>input</a:t>
            </a:r>
            <a:r>
              <a:rPr lang="en-US" sz="2000" dirty="0">
                <a:latin typeface="Consolas" panose="020B0609020204030204" pitchFamily="49" charset="0"/>
                <a:ea typeface="Menlo" panose="020B0609030804020204" pitchFamily="49" charset="0"/>
                <a:cs typeface="Consolas" panose="020B0609020204030204" pitchFamily="49" charset="0"/>
              </a:rPr>
              <a:t>: </a:t>
            </a:r>
            <a:r>
              <a:rPr lang="en-US" sz="2000" dirty="0">
                <a:solidFill>
                  <a:srgbClr val="0070C0"/>
                </a:solidFill>
                <a:latin typeface="Consolas" panose="020B0609020204030204" pitchFamily="49" charset="0"/>
                <a:ea typeface="Menlo" panose="020B0609030804020204" pitchFamily="49" charset="0"/>
                <a:cs typeface="Consolas" panose="020B0609020204030204" pitchFamily="49" charset="0"/>
              </a:rPr>
              <a:t>unknown</a:t>
            </a:r>
            <a:r>
              <a:rPr lang="en-US" sz="2000" dirty="0">
                <a:latin typeface="Consolas" panose="020B0609020204030204" pitchFamily="49" charset="0"/>
                <a:ea typeface="Menlo" panose="020B0609030804020204" pitchFamily="49" charset="0"/>
                <a:cs typeface="Consolas" panose="020B0609020204030204" pitchFamily="49" charset="0"/>
              </a:rPr>
              <a:t>) {</a:t>
            </a:r>
          </a:p>
          <a:p>
            <a:pPr marL="0" indent="0">
              <a:buNone/>
            </a:pPr>
            <a:r>
              <a:rPr lang="en-US" sz="2000" dirty="0">
                <a:latin typeface="Consolas" panose="020B0609020204030204" pitchFamily="49" charset="0"/>
                <a:ea typeface="Menlo" panose="020B0609030804020204" pitchFamily="49" charset="0"/>
                <a:cs typeface="Consolas" panose="020B0609020204030204" pitchFamily="49" charset="0"/>
              </a:rPr>
              <a:t>  </a:t>
            </a:r>
            <a:r>
              <a:rPr lang="en-US" sz="2000" dirty="0" err="1">
                <a:latin typeface="Consolas" panose="020B0609020204030204" pitchFamily="49" charset="0"/>
                <a:ea typeface="Menlo" panose="020B0609030804020204" pitchFamily="49" charset="0"/>
                <a:cs typeface="Consolas" panose="020B0609020204030204" pitchFamily="49" charset="0"/>
              </a:rPr>
              <a:t>console.log</a:t>
            </a:r>
            <a:r>
              <a:rPr lang="en-US" sz="2000" dirty="0">
                <a:latin typeface="Consolas" panose="020B0609020204030204" pitchFamily="49" charset="0"/>
                <a:ea typeface="Menlo" panose="020B0609030804020204" pitchFamily="49" charset="0"/>
                <a:cs typeface="Consolas" panose="020B0609020204030204" pitchFamily="49" charset="0"/>
              </a:rPr>
              <a:t>(</a:t>
            </a:r>
            <a:r>
              <a:rPr lang="en-US" sz="2000" dirty="0" err="1">
                <a:solidFill>
                  <a:srgbClr val="002060"/>
                </a:solidFill>
                <a:latin typeface="Consolas" panose="020B0609020204030204" pitchFamily="49" charset="0"/>
                <a:ea typeface="Menlo" panose="020B0609030804020204" pitchFamily="49" charset="0"/>
                <a:cs typeface="Consolas" panose="020B0609020204030204" pitchFamily="49" charset="0"/>
              </a:rPr>
              <a:t>input</a:t>
            </a:r>
            <a:r>
              <a:rPr lang="en-US" sz="2000" dirty="0" err="1">
                <a:latin typeface="Consolas" panose="020B0609020204030204" pitchFamily="49" charset="0"/>
                <a:ea typeface="Menlo" panose="020B060903080402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ea typeface="Menlo" panose="020B0609030804020204" pitchFamily="49" charset="0"/>
                <a:cs typeface="Consolas" panose="020B0609020204030204" pitchFamily="49" charset="0"/>
              </a:rPr>
              <a:t>toUpperCase</a:t>
            </a:r>
            <a:r>
              <a:rPr lang="en-US" sz="2000" dirty="0">
                <a:latin typeface="Consolas" panose="020B0609020204030204" pitchFamily="49" charset="0"/>
                <a:ea typeface="Menlo" panose="020B0609030804020204" pitchFamily="49" charset="0"/>
                <a:cs typeface="Consolas" panose="020B0609020204030204" pitchFamily="49" charset="0"/>
              </a:rPr>
              <a:t>());</a:t>
            </a:r>
          </a:p>
          <a:p>
            <a:pPr marL="0" indent="0">
              <a:buNone/>
            </a:pPr>
            <a:r>
              <a:rPr lang="en-US" sz="2000" dirty="0">
                <a:latin typeface="Consolas" panose="020B0609020204030204" pitchFamily="49" charset="0"/>
                <a:ea typeface="Menlo" panose="020B0609030804020204" pitchFamily="49" charset="0"/>
                <a:cs typeface="Consolas" panose="020B0609020204030204" pitchFamily="49" charset="0"/>
              </a:rPr>
              <a:t> </a:t>
            </a:r>
            <a:r>
              <a:rPr lang="en-US" sz="2000" dirty="0">
                <a:solidFill>
                  <a:srgbClr val="AF00DB"/>
                </a:solidFill>
                <a:latin typeface="Consolas" panose="020B0609020204030204" pitchFamily="49" charset="0"/>
                <a:ea typeface="Menlo" panose="020B060903080402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if</a:t>
            </a:r>
            <a:r>
              <a:rPr lang="en-US" sz="2000" dirty="0">
                <a:latin typeface="Consolas" panose="020B0609020204030204" pitchFamily="49" charset="0"/>
                <a:ea typeface="Menlo" panose="020B0609030804020204" pitchFamily="49" charset="0"/>
                <a:cs typeface="Consolas" panose="020B0609020204030204" pitchFamily="49" charset="0"/>
              </a:rPr>
              <a:t> (</a:t>
            </a:r>
            <a:r>
              <a:rPr lang="en-US" sz="2000" dirty="0" err="1">
                <a:solidFill>
                  <a:srgbClr val="002060"/>
                </a:solidFill>
                <a:latin typeface="Consolas" panose="020B0609020204030204" pitchFamily="49" charset="0"/>
                <a:ea typeface="Menlo" panose="020B0609030804020204" pitchFamily="49" charset="0"/>
                <a:cs typeface="Consolas" panose="020B0609020204030204" pitchFamily="49" charset="0"/>
              </a:rPr>
              <a:t>typeof</a:t>
            </a:r>
            <a:r>
              <a:rPr lang="en-US" sz="2000" dirty="0">
                <a:solidFill>
                  <a:srgbClr val="002060"/>
                </a:solidFill>
                <a:latin typeface="Consolas" panose="020B0609020204030204" pitchFamily="49" charset="0"/>
                <a:ea typeface="Menlo" panose="020B0609030804020204" pitchFamily="49" charset="0"/>
                <a:cs typeface="Consolas" panose="020B0609020204030204" pitchFamily="49" charset="0"/>
              </a:rPr>
              <a:t> input </a:t>
            </a:r>
            <a:r>
              <a:rPr lang="en-US" sz="2000" dirty="0">
                <a:latin typeface="Consolas" panose="020B0609020204030204" pitchFamily="49" charset="0"/>
                <a:ea typeface="Menlo" panose="020B0609030804020204" pitchFamily="49" charset="0"/>
                <a:cs typeface="Consolas" panose="020B0609020204030204" pitchFamily="49" charset="0"/>
              </a:rPr>
              <a:t>=== </a:t>
            </a:r>
            <a:r>
              <a:rPr lang="en-US" sz="2000" dirty="0">
                <a:solidFill>
                  <a:srgbClr val="C00000"/>
                </a:solidFill>
                <a:latin typeface="Consolas" panose="020B0609020204030204" pitchFamily="49" charset="0"/>
                <a:ea typeface="Menlo" panose="020B0609030804020204" pitchFamily="49" charset="0"/>
                <a:cs typeface="Consolas" panose="020B0609020204030204" pitchFamily="49" charset="0"/>
              </a:rPr>
              <a:t>"string"</a:t>
            </a:r>
            <a:r>
              <a:rPr lang="en-US" sz="2000" dirty="0">
                <a:latin typeface="Consolas" panose="020B0609020204030204" pitchFamily="49" charset="0"/>
                <a:ea typeface="Menlo" panose="020B0609030804020204" pitchFamily="49" charset="0"/>
                <a:cs typeface="Consolas" panose="020B0609020204030204" pitchFamily="49" charset="0"/>
              </a:rPr>
              <a:t>) {</a:t>
            </a:r>
          </a:p>
          <a:p>
            <a:pPr marL="0" indent="0">
              <a:buNone/>
            </a:pPr>
            <a:r>
              <a:rPr lang="en-US" sz="2000" dirty="0">
                <a:latin typeface="Consolas" panose="020B0609020204030204" pitchFamily="49" charset="0"/>
                <a:ea typeface="Menlo" panose="020B0609030804020204" pitchFamily="49" charset="0"/>
                <a:cs typeface="Consolas" panose="020B0609020204030204" pitchFamily="49" charset="0"/>
              </a:rPr>
              <a:t>    </a:t>
            </a:r>
            <a:r>
              <a:rPr lang="en-US" sz="2000" dirty="0" err="1">
                <a:solidFill>
                  <a:srgbClr val="002060"/>
                </a:solidFill>
                <a:latin typeface="Consolas" panose="020B0609020204030204" pitchFamily="49" charset="0"/>
                <a:ea typeface="Menlo" panose="020B0609030804020204" pitchFamily="49" charset="0"/>
                <a:cs typeface="Consolas" panose="020B0609020204030204" pitchFamily="49" charset="0"/>
              </a:rPr>
              <a:t>console</a:t>
            </a:r>
            <a:r>
              <a:rPr lang="en-US" sz="2000" dirty="0" err="1">
                <a:latin typeface="Consolas" panose="020B0609020204030204" pitchFamily="49" charset="0"/>
                <a:ea typeface="Menlo" panose="020B060903080402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ea typeface="Menlo" panose="020B0609030804020204" pitchFamily="49" charset="0"/>
                <a:cs typeface="Consolas" panose="020B0609020204030204" pitchFamily="49" charset="0"/>
              </a:rPr>
              <a:t>log</a:t>
            </a:r>
            <a:r>
              <a:rPr lang="en-US" sz="2000" dirty="0">
                <a:latin typeface="Consolas" panose="020B0609020204030204" pitchFamily="49" charset="0"/>
                <a:ea typeface="Menlo" panose="020B0609030804020204" pitchFamily="49" charset="0"/>
                <a:cs typeface="Consolas" panose="020B0609020204030204" pitchFamily="49" charset="0"/>
              </a:rPr>
              <a:t>(</a:t>
            </a:r>
            <a:r>
              <a:rPr lang="en-US" sz="2000" dirty="0" err="1">
                <a:solidFill>
                  <a:srgbClr val="002060"/>
                </a:solidFill>
                <a:latin typeface="Consolas" panose="020B0609020204030204" pitchFamily="49" charset="0"/>
                <a:ea typeface="Menlo" panose="020B0609030804020204" pitchFamily="49" charset="0"/>
                <a:cs typeface="Consolas" panose="020B0609020204030204" pitchFamily="49" charset="0"/>
              </a:rPr>
              <a:t>input</a:t>
            </a:r>
            <a:r>
              <a:rPr lang="en-US" sz="2000" dirty="0" err="1">
                <a:latin typeface="Consolas" panose="020B0609020204030204" pitchFamily="49" charset="0"/>
                <a:ea typeface="Menlo" panose="020B060903080402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ea typeface="Menlo" panose="020B0609030804020204" pitchFamily="49" charset="0"/>
                <a:cs typeface="Consolas" panose="020B0609020204030204" pitchFamily="49" charset="0"/>
              </a:rPr>
              <a:t>toUpperCase</a:t>
            </a:r>
            <a:r>
              <a:rPr lang="en-US" sz="2000" dirty="0">
                <a:latin typeface="Consolas" panose="020B0609020204030204" pitchFamily="49" charset="0"/>
                <a:ea typeface="Menlo" panose="020B0609030804020204" pitchFamily="49" charset="0"/>
                <a:cs typeface="Consolas" panose="020B0609020204030204" pitchFamily="49" charset="0"/>
              </a:rPr>
              <a:t>());</a:t>
            </a:r>
          </a:p>
          <a:p>
            <a:pPr marL="0" indent="0">
              <a:buNone/>
            </a:pPr>
            <a:r>
              <a:rPr lang="en-US" sz="2000" dirty="0">
                <a:latin typeface="Consolas" panose="020B0609020204030204" pitchFamily="49" charset="0"/>
                <a:ea typeface="Menlo" panose="020B0609030804020204" pitchFamily="49" charset="0"/>
                <a:cs typeface="Consolas" panose="020B0609020204030204" pitchFamily="49" charset="0"/>
              </a:rPr>
              <a:t>  }</a:t>
            </a:r>
          </a:p>
          <a:p>
            <a:pPr marL="0" indent="0">
              <a:buNone/>
            </a:pPr>
            <a:r>
              <a:rPr lang="en-US" sz="2000" dirty="0">
                <a:latin typeface="Consolas" panose="020B0609020204030204" pitchFamily="49" charset="0"/>
                <a:ea typeface="Menlo" panose="020B0609030804020204" pitchFamily="49" charset="0"/>
                <a:cs typeface="Consolas" panose="020B0609020204030204" pitchFamily="49" charset="0"/>
              </a:rPr>
              <a:t>}</a:t>
            </a:r>
            <a:br>
              <a:rPr lang="en-US" sz="2100" dirty="0">
                <a:latin typeface="Consolas" panose="020B0609020204030204" pitchFamily="49" charset="0"/>
                <a:ea typeface="Menlo" panose="020B0609030804020204" pitchFamily="49" charset="0"/>
                <a:cs typeface="Consolas" panose="020B0609020204030204" pitchFamily="49" charset="0"/>
              </a:rPr>
            </a:br>
            <a:endParaRPr lang="en-US" sz="2100" dirty="0">
              <a:latin typeface="Consolas" panose="020B0609020204030204" pitchFamily="49" charset="0"/>
              <a:ea typeface="Menlo" panose="020B0609030804020204" pitchFamily="49" charset="0"/>
              <a:cs typeface="Consolas" panose="020B0609020204030204" pitchFamily="49" charset="0"/>
            </a:endParaRPr>
          </a:p>
          <a:p>
            <a:r>
              <a:rPr lang="en-US" dirty="0">
                <a:latin typeface="Calibri" panose="020F0502020204030204" pitchFamily="34" charset="0"/>
                <a:ea typeface="Menlo" panose="020B0609030804020204" pitchFamily="49" charset="0"/>
                <a:cs typeface="Calibri" panose="020F0502020204030204" pitchFamily="34" charset="0"/>
              </a:rPr>
              <a:t>If you use the </a:t>
            </a:r>
            <a:r>
              <a:rPr lang="en-US" dirty="0">
                <a:solidFill>
                  <a:srgbClr val="FF0000"/>
                </a:solidFill>
                <a:latin typeface="Consolas" panose="020B0609020204030204" pitchFamily="49" charset="0"/>
                <a:ea typeface="Menlo" panose="020B0609030804020204" pitchFamily="49" charset="0"/>
                <a:cs typeface="Consolas" panose="020B0609020204030204" pitchFamily="49" charset="0"/>
              </a:rPr>
              <a:t>any</a:t>
            </a:r>
            <a:r>
              <a:rPr lang="en-US" dirty="0">
                <a:latin typeface="Calibri" panose="020F0502020204030204" pitchFamily="34" charset="0"/>
                <a:ea typeface="Menlo" panose="020B0609030804020204" pitchFamily="49" charset="0"/>
                <a:cs typeface="Calibri" panose="020F0502020204030204" pitchFamily="34" charset="0"/>
              </a:rPr>
              <a:t> type instead, TypeScript will just say “ok, I guess you know what you’re doing”</a:t>
            </a:r>
          </a:p>
          <a:p>
            <a:pPr marL="0" indent="0">
              <a:buNone/>
            </a:pPr>
            <a:endParaRPr lang="en-US" dirty="0">
              <a:latin typeface="Menlo" panose="020B0609030804020204" pitchFamily="49" charset="0"/>
              <a:ea typeface="Menlo" panose="020B0609030804020204" pitchFamily="49" charset="0"/>
              <a:cs typeface="Menlo" panose="020B0609030804020204" pitchFamily="49" charset="0"/>
            </a:endParaRPr>
          </a:p>
          <a:p>
            <a:endParaRPr lang="en-US" dirty="0">
              <a:latin typeface="Menlo" panose="020B0609030804020204" pitchFamily="49" charset="0"/>
              <a:ea typeface="Menlo" panose="020B0609030804020204" pitchFamily="49" charset="0"/>
              <a:cs typeface="Menlo" panose="020B0609030804020204" pitchFamily="49" charset="0"/>
            </a:endParaRPr>
          </a:p>
        </p:txBody>
      </p:sp>
      <p:sp>
        <p:nvSpPr>
          <p:cNvPr id="4" name="Slide Number Placeholder 3">
            <a:extLst>
              <a:ext uri="{FF2B5EF4-FFF2-40B4-BE49-F238E27FC236}">
                <a16:creationId xmlns:a16="http://schemas.microsoft.com/office/drawing/2014/main" id="{789D95B4-F24B-7C04-70AB-3D4867516548}"/>
              </a:ext>
            </a:extLst>
          </p:cNvPr>
          <p:cNvSpPr>
            <a:spLocks noGrp="1"/>
          </p:cNvSpPr>
          <p:nvPr>
            <p:ph type="sldNum" sz="quarter" idx="12"/>
          </p:nvPr>
        </p:nvSpPr>
        <p:spPr/>
        <p:txBody>
          <a:bodyPr/>
          <a:lstStyle/>
          <a:p>
            <a:fld id="{20F37917-FD3A-4669-9018-DA04BCDD3D75}" type="slidenum">
              <a:rPr lang="en-US" smtClean="0"/>
              <a:pPr/>
              <a:t>15</a:t>
            </a:fld>
            <a:endParaRPr lang="en-US" dirty="0"/>
          </a:p>
        </p:txBody>
      </p:sp>
      <p:sp>
        <p:nvSpPr>
          <p:cNvPr id="3" name="TextBox 2">
            <a:extLst>
              <a:ext uri="{FF2B5EF4-FFF2-40B4-BE49-F238E27FC236}">
                <a16:creationId xmlns:a16="http://schemas.microsoft.com/office/drawing/2014/main" id="{CAB67779-0FD8-1EDF-670B-3D3FBE19B5F4}"/>
              </a:ext>
            </a:extLst>
          </p:cNvPr>
          <p:cNvSpPr txBox="1"/>
          <p:nvPr/>
        </p:nvSpPr>
        <p:spPr>
          <a:xfrm>
            <a:off x="2151529" y="739588"/>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14" name="TextBox 13">
            <a:extLst>
              <a:ext uri="{FF2B5EF4-FFF2-40B4-BE49-F238E27FC236}">
                <a16:creationId xmlns:a16="http://schemas.microsoft.com/office/drawing/2014/main" id="{24032205-46D0-6F87-1E21-A5DECCF9C4C9}"/>
              </a:ext>
            </a:extLst>
          </p:cNvPr>
          <p:cNvSpPr txBox="1"/>
          <p:nvPr/>
        </p:nvSpPr>
        <p:spPr>
          <a:xfrm>
            <a:off x="-3227294" y="-1169894"/>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11" name="AutoShape 9">
            <a:extLst>
              <a:ext uri="{FF2B5EF4-FFF2-40B4-BE49-F238E27FC236}">
                <a16:creationId xmlns:a16="http://schemas.microsoft.com/office/drawing/2014/main" id="{AB28CA65-9D21-D22A-CFE2-BC1D530FA211}"/>
              </a:ext>
            </a:extLst>
          </p:cNvPr>
          <p:cNvSpPr>
            <a:spLocks/>
          </p:cNvSpPr>
          <p:nvPr/>
        </p:nvSpPr>
        <p:spPr bwMode="auto">
          <a:xfrm>
            <a:off x="8043888" y="2301189"/>
            <a:ext cx="3096061" cy="861245"/>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TypeScript error here!</a:t>
            </a:r>
          </a:p>
        </p:txBody>
      </p:sp>
      <p:cxnSp>
        <p:nvCxnSpPr>
          <p:cNvPr id="15" name="Straight Arrow Connector 14">
            <a:extLst>
              <a:ext uri="{FF2B5EF4-FFF2-40B4-BE49-F238E27FC236}">
                <a16:creationId xmlns:a16="http://schemas.microsoft.com/office/drawing/2014/main" id="{8254D0C4-B77E-A70A-08B5-496BD696E952}"/>
              </a:ext>
            </a:extLst>
          </p:cNvPr>
          <p:cNvCxnSpPr>
            <a:cxnSpLocks/>
            <a:stCxn id="11" idx="1"/>
          </p:cNvCxnSpPr>
          <p:nvPr/>
        </p:nvCxnSpPr>
        <p:spPr>
          <a:xfrm flipH="1">
            <a:off x="6341806" y="2731812"/>
            <a:ext cx="1702082" cy="262111"/>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BA6B0B8-7851-E694-4E67-ADC772252335}"/>
              </a:ext>
            </a:extLst>
          </p:cNvPr>
          <p:cNvCxnSpPr>
            <a:cxnSpLocks/>
          </p:cNvCxnSpPr>
          <p:nvPr/>
        </p:nvCxnSpPr>
        <p:spPr>
          <a:xfrm flipH="1" flipV="1">
            <a:off x="6341806" y="3928255"/>
            <a:ext cx="1623423" cy="174801"/>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6" name="AutoShape 9">
            <a:extLst>
              <a:ext uri="{FF2B5EF4-FFF2-40B4-BE49-F238E27FC236}">
                <a16:creationId xmlns:a16="http://schemas.microsoft.com/office/drawing/2014/main" id="{40F315DA-B79C-C615-3DE7-EC73AF2C91A4}"/>
              </a:ext>
            </a:extLst>
          </p:cNvPr>
          <p:cNvSpPr>
            <a:spLocks/>
          </p:cNvSpPr>
          <p:nvPr/>
        </p:nvSpPr>
        <p:spPr bwMode="auto">
          <a:xfrm>
            <a:off x="7894753" y="3695566"/>
            <a:ext cx="1697166" cy="948286"/>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Helvetica Neue Light" charset="0"/>
                <a:ea typeface="Helvetica Neue Light" charset="0"/>
                <a:cs typeface="Helvetica Neue Light" charset="0"/>
                <a:sym typeface="Helvetica Neue Light" charset="0"/>
              </a:defRPr>
            </a:lvl1pPr>
            <a:lvl2pPr defTabSz="457200">
              <a:defRPr sz="3600">
                <a:solidFill>
                  <a:srgbClr val="000000"/>
                </a:solidFill>
                <a:latin typeface="Helvetica Neue Light" charset="0"/>
                <a:ea typeface="Helvetica Neue Light" charset="0"/>
                <a:cs typeface="Helvetica Neue Light" charset="0"/>
                <a:sym typeface="Helvetica Neue Light" charset="0"/>
              </a:defRPr>
            </a:lvl2pPr>
            <a:lvl3pPr defTabSz="457200">
              <a:defRPr sz="3600">
                <a:solidFill>
                  <a:srgbClr val="000000"/>
                </a:solidFill>
                <a:latin typeface="Helvetica Neue Light" charset="0"/>
                <a:ea typeface="Helvetica Neue Light" charset="0"/>
                <a:cs typeface="Helvetica Neue Light" charset="0"/>
                <a:sym typeface="Helvetica Neue Light" charset="0"/>
              </a:defRPr>
            </a:lvl3pPr>
            <a:lvl4pPr defTabSz="457200">
              <a:defRPr sz="3600">
                <a:solidFill>
                  <a:srgbClr val="000000"/>
                </a:solidFill>
                <a:latin typeface="Helvetica Neue Light" charset="0"/>
                <a:ea typeface="Helvetica Neue Light" charset="0"/>
                <a:cs typeface="Helvetica Neue Light" charset="0"/>
                <a:sym typeface="Helvetica Neue Light" charset="0"/>
              </a:defRPr>
            </a:lvl4pPr>
            <a:lvl5pPr defTabSz="457200">
              <a:defRPr sz="3600">
                <a:solidFill>
                  <a:srgbClr val="000000"/>
                </a:solidFill>
                <a:latin typeface="Helvetica Neue Light" charset="0"/>
                <a:ea typeface="Helvetica Neue Light" charset="0"/>
                <a:cs typeface="Helvetica Neue Light" charset="0"/>
                <a:sym typeface="Helvetica Neue Light" charset="0"/>
              </a:defRPr>
            </a:lvl5pPr>
            <a:lvl6pPr marL="4572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6pPr>
            <a:lvl7pPr marL="9144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7pPr>
            <a:lvl8pPr marL="13716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8pPr>
            <a:lvl9pPr marL="1828800" algn="ctr" defTabSz="457200" fontAlgn="base" hangingPunct="0">
              <a:spcBef>
                <a:spcPct val="0"/>
              </a:spcBef>
              <a:spcAft>
                <a:spcPct val="0"/>
              </a:spcAft>
              <a:defRPr sz="3600">
                <a:solidFill>
                  <a:srgbClr val="000000"/>
                </a:solidFill>
                <a:latin typeface="Helvetica Neue Light" charset="0"/>
                <a:ea typeface="Helvetica Neue Light" charset="0"/>
                <a:cs typeface="Helvetica Neue Light" charset="0"/>
                <a:sym typeface="Helvetica Neue Light" charset="0"/>
              </a:defRPr>
            </a:lvl9pPr>
          </a:lstStyle>
          <a:p>
            <a:r>
              <a:rPr lang="en-US" altLang="en-US" sz="2400"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rPr>
              <a:t>it’s ok here!</a:t>
            </a:r>
            <a:endParaRPr lang="en-US" altLang="en-US" sz="2400" i="1" dirty="0">
              <a:solidFill>
                <a:srgbClr val="FFFFFF"/>
              </a:solidFill>
              <a:latin typeface="Calibri" panose="020F0502020204030204" pitchFamily="34" charset="0"/>
              <a:ea typeface="Helvetica" panose="020B0604020202020204" pitchFamily="34" charset="0"/>
              <a:cs typeface="Calibri" panose="020F0502020204030204" pitchFamily="34" charset="0"/>
              <a:sym typeface="Helvetica" panose="020B0604020202020204" pitchFamily="34" charset="0"/>
            </a:endParaRPr>
          </a:p>
        </p:txBody>
      </p:sp>
      <p:sp>
        <p:nvSpPr>
          <p:cNvPr id="5" name="TextBox 4">
            <a:extLst>
              <a:ext uri="{FF2B5EF4-FFF2-40B4-BE49-F238E27FC236}">
                <a16:creationId xmlns:a16="http://schemas.microsoft.com/office/drawing/2014/main" id="{0A1FF862-8A7D-3FBB-64E0-B244D7C4022C}"/>
              </a:ext>
            </a:extLst>
          </p:cNvPr>
          <p:cNvSpPr txBox="1"/>
          <p:nvPr/>
        </p:nvSpPr>
        <p:spPr>
          <a:xfrm>
            <a:off x="10621108" y="773723"/>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Tree>
    <p:extLst>
      <p:ext uri="{BB962C8B-B14F-4D97-AF65-F5344CB8AC3E}">
        <p14:creationId xmlns:p14="http://schemas.microsoft.com/office/powerpoint/2010/main" val="1960269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A1C12-5A51-3F91-C2D4-5A72137FA7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52283A-F2BC-2E1A-EDDD-DBC7224889D6}"/>
              </a:ext>
            </a:extLst>
          </p:cNvPr>
          <p:cNvSpPr>
            <a:spLocks noGrp="1"/>
          </p:cNvSpPr>
          <p:nvPr>
            <p:ph type="title"/>
          </p:nvPr>
        </p:nvSpPr>
        <p:spPr/>
        <p:txBody>
          <a:bodyPr/>
          <a:lstStyle/>
          <a:p>
            <a:r>
              <a:rPr lang="en-US" dirty="0"/>
              <a:t>Some libraries use </a:t>
            </a:r>
            <a:r>
              <a:rPr lang="en-US" dirty="0">
                <a:solidFill>
                  <a:srgbClr val="FF0000"/>
                </a:solidFill>
                <a:latin typeface="Consolas" panose="020B0609020204030204" pitchFamily="49" charset="0"/>
                <a:cs typeface="Consolas" panose="020B0609020204030204" pitchFamily="49" charset="0"/>
              </a:rPr>
              <a:t>any</a:t>
            </a:r>
            <a:r>
              <a:rPr lang="en-US" dirty="0"/>
              <a:t>: Common but dangerous</a:t>
            </a:r>
          </a:p>
        </p:txBody>
      </p:sp>
      <p:sp>
        <p:nvSpPr>
          <p:cNvPr id="4" name="Slide Number Placeholder 3">
            <a:extLst>
              <a:ext uri="{FF2B5EF4-FFF2-40B4-BE49-F238E27FC236}">
                <a16:creationId xmlns:a16="http://schemas.microsoft.com/office/drawing/2014/main" id="{7350D23E-0381-6F7A-A9B2-4765EE624A2B}"/>
              </a:ext>
            </a:extLst>
          </p:cNvPr>
          <p:cNvSpPr>
            <a:spLocks noGrp="1"/>
          </p:cNvSpPr>
          <p:nvPr>
            <p:ph type="sldNum" sz="quarter" idx="12"/>
          </p:nvPr>
        </p:nvSpPr>
        <p:spPr/>
        <p:txBody>
          <a:bodyPr/>
          <a:lstStyle/>
          <a:p>
            <a:fld id="{20F37917-FD3A-4669-9018-DA04BCDD3D75}" type="slidenum">
              <a:rPr lang="en-US" smtClean="0"/>
              <a:pPr/>
              <a:t>16</a:t>
            </a:fld>
            <a:endParaRPr lang="en-US"/>
          </a:p>
        </p:txBody>
      </p:sp>
      <p:sp>
        <p:nvSpPr>
          <p:cNvPr id="3" name="TextBox 2">
            <a:extLst>
              <a:ext uri="{FF2B5EF4-FFF2-40B4-BE49-F238E27FC236}">
                <a16:creationId xmlns:a16="http://schemas.microsoft.com/office/drawing/2014/main" id="{D950AF2B-7C82-9281-05D3-BA227EF41381}"/>
              </a:ext>
            </a:extLst>
          </p:cNvPr>
          <p:cNvSpPr txBox="1"/>
          <p:nvPr/>
        </p:nvSpPr>
        <p:spPr>
          <a:xfrm>
            <a:off x="2151529" y="739588"/>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14" name="TextBox 13">
            <a:extLst>
              <a:ext uri="{FF2B5EF4-FFF2-40B4-BE49-F238E27FC236}">
                <a16:creationId xmlns:a16="http://schemas.microsoft.com/office/drawing/2014/main" id="{38C5D0DF-44F7-7B6D-DF1E-D5BB857A1F0A}"/>
              </a:ext>
            </a:extLst>
          </p:cNvPr>
          <p:cNvSpPr txBox="1"/>
          <p:nvPr/>
        </p:nvSpPr>
        <p:spPr>
          <a:xfrm>
            <a:off x="-3227294" y="-1169894"/>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8" name="Content Placeholder 7">
            <a:extLst>
              <a:ext uri="{FF2B5EF4-FFF2-40B4-BE49-F238E27FC236}">
                <a16:creationId xmlns:a16="http://schemas.microsoft.com/office/drawing/2014/main" id="{BBC8F0AD-6C72-2CB3-C0C1-DA5D65242B60}"/>
              </a:ext>
            </a:extLst>
          </p:cNvPr>
          <p:cNvSpPr>
            <a:spLocks noGrp="1"/>
          </p:cNvSpPr>
          <p:nvPr>
            <p:ph idx="1"/>
          </p:nvPr>
        </p:nvSpPr>
        <p:spPr>
          <a:xfrm>
            <a:off x="838199" y="1500159"/>
            <a:ext cx="10960511" cy="5092369"/>
          </a:xfrm>
        </p:spPr>
        <p:txBody>
          <a:bodyPr>
            <a:noAutofit/>
          </a:bodyPr>
          <a:lstStyle/>
          <a:p>
            <a:pPr marL="0" indent="0">
              <a:spcBef>
                <a:spcPts val="0"/>
              </a:spcBef>
              <a:buNone/>
            </a:pPr>
            <a:endParaRPr lang="en-US" sz="2000" dirty="0">
              <a:solidFill>
                <a:srgbClr val="AF00DB"/>
              </a:solidFill>
              <a:latin typeface="Consolas" panose="020B0609020204030204" pitchFamily="49" charset="0"/>
              <a:cs typeface="Consolas" panose="020B0609020204030204" pitchFamily="49" charset="0"/>
            </a:endParaRPr>
          </a:p>
          <a:p>
            <a:pPr marL="0" indent="0">
              <a:spcBef>
                <a:spcPts val="0"/>
              </a:spcBef>
              <a:buNone/>
            </a:pPr>
            <a:r>
              <a:rPr lang="en-US" sz="2000" dirty="0">
                <a:solidFill>
                  <a:srgbClr val="AF00DB"/>
                </a:solidFill>
                <a:latin typeface="Consolas" panose="020B0609020204030204" pitchFamily="49" charset="0"/>
                <a:cs typeface="Consolas" panose="020B0609020204030204" pitchFamily="49" charset="0"/>
              </a:rPr>
              <a:t>import</a:t>
            </a:r>
            <a:r>
              <a:rPr lang="en-US" sz="2000" dirty="0">
                <a:latin typeface="Consolas" panose="020B0609020204030204" pitchFamily="49" charset="0"/>
                <a:cs typeface="Consolas" panose="020B0609020204030204" pitchFamily="49" charset="0"/>
              </a:rPr>
              <a:t> express </a:t>
            </a:r>
            <a:r>
              <a:rPr lang="en-US" sz="2000" dirty="0">
                <a:solidFill>
                  <a:srgbClr val="AF00DB"/>
                </a:solidFill>
                <a:latin typeface="Consolas" panose="020B0609020204030204" pitchFamily="49" charset="0"/>
                <a:cs typeface="Consolas" panose="020B0609020204030204" pitchFamily="49" charset="0"/>
              </a:rPr>
              <a:t>from</a:t>
            </a:r>
            <a:r>
              <a:rPr lang="en-US" sz="2000" dirty="0">
                <a:latin typeface="Consolas" panose="020B0609020204030204" pitchFamily="49" charset="0"/>
                <a:cs typeface="Consolas" panose="020B0609020204030204" pitchFamily="49" charset="0"/>
              </a:rPr>
              <a:t> </a:t>
            </a:r>
            <a:r>
              <a:rPr lang="en-US" sz="2000" dirty="0">
                <a:solidFill>
                  <a:srgbClr val="C00000"/>
                </a:solidFill>
                <a:latin typeface="Consolas" panose="020B0609020204030204" pitchFamily="49" charset="0"/>
                <a:cs typeface="Consolas" panose="020B0609020204030204" pitchFamily="49" charset="0"/>
              </a:rPr>
              <a:t>'express'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solidFill>
                  <a:srgbClr val="002060"/>
                </a:solidFill>
                <a:latin typeface="Consolas" panose="020B0609020204030204" pitchFamily="49" charset="0"/>
                <a:cs typeface="Consolas" panose="020B0609020204030204" pitchFamily="49" charset="0"/>
              </a:rPr>
              <a:t>const app </a:t>
            </a:r>
            <a:r>
              <a:rPr lang="en-US" sz="2000" dirty="0">
                <a:latin typeface="Consolas" panose="020B0609020204030204" pitchFamily="49" charset="0"/>
                <a:cs typeface="Consolas" panose="020B0609020204030204" pitchFamily="49" charset="0"/>
              </a:rPr>
              <a:t>= </a:t>
            </a:r>
            <a:r>
              <a:rPr lang="en-US" sz="2000" dirty="0">
                <a:solidFill>
                  <a:schemeClr val="accent4">
                    <a:lumMod val="50000"/>
                  </a:schemeClr>
                </a:solidFill>
                <a:latin typeface="Consolas" panose="020B0609020204030204" pitchFamily="49" charset="0"/>
                <a:cs typeface="Consolas" panose="020B0609020204030204" pitchFamily="49" charset="0"/>
              </a:rPr>
              <a:t>express</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err="1">
                <a:solidFill>
                  <a:srgbClr val="002060"/>
                </a:solidFill>
                <a:latin typeface="Consolas" panose="020B0609020204030204" pitchFamily="49" charset="0"/>
                <a:cs typeface="Consolas" panose="020B0609020204030204" pitchFamily="49" charset="0"/>
              </a:rPr>
              <a:t>app</a:t>
            </a:r>
            <a:r>
              <a:rPr lang="en-US" sz="2000" dirty="0" err="1">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use</a:t>
            </a:r>
            <a:r>
              <a:rPr lang="en-US" sz="2000" dirty="0">
                <a:latin typeface="Consolas" panose="020B0609020204030204" pitchFamily="49" charset="0"/>
                <a:cs typeface="Consolas" panose="020B0609020204030204" pitchFamily="49" charset="0"/>
              </a:rPr>
              <a:t>(</a:t>
            </a:r>
            <a:r>
              <a:rPr lang="en-US" sz="2000" dirty="0" err="1">
                <a:solidFill>
                  <a:srgbClr val="002060"/>
                </a:solidFill>
                <a:latin typeface="Consolas" panose="020B0609020204030204" pitchFamily="49" charset="0"/>
                <a:cs typeface="Consolas" panose="020B0609020204030204" pitchFamily="49" charset="0"/>
              </a:rPr>
              <a:t>express</a:t>
            </a:r>
            <a:r>
              <a:rPr lang="en-US" sz="2000" dirty="0" err="1">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json</a:t>
            </a:r>
            <a:r>
              <a:rPr lang="en-US" sz="2000" dirty="0">
                <a:latin typeface="Consolas" panose="020B0609020204030204" pitchFamily="49" charset="0"/>
                <a:cs typeface="Consolas" panose="020B0609020204030204" pitchFamily="49" charset="0"/>
              </a:rPr>
              <a:t>());</a:t>
            </a:r>
            <a:br>
              <a:rPr lang="en-US" sz="2000" dirty="0">
                <a:latin typeface="Consolas" panose="020B0609020204030204" pitchFamily="49" charset="0"/>
                <a:cs typeface="Consolas" panose="020B0609020204030204" pitchFamily="49" charset="0"/>
              </a:rPr>
            </a:b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solidFill>
                  <a:srgbClr val="002060"/>
                </a:solidFill>
                <a:latin typeface="Consolas" panose="020B0609020204030204" pitchFamily="49" charset="0"/>
                <a:cs typeface="Consolas" panose="020B0609020204030204" pitchFamily="49" charset="0"/>
              </a:rPr>
              <a:t>type</a:t>
            </a:r>
            <a:r>
              <a:rPr lang="en-US" sz="2000" dirty="0">
                <a:latin typeface="Consolas" panose="020B0609020204030204" pitchFamily="49" charset="0"/>
                <a:cs typeface="Consolas" panose="020B0609020204030204" pitchFamily="49" charset="0"/>
              </a:rPr>
              <a:t> </a:t>
            </a:r>
            <a:r>
              <a:rPr lang="en-US" sz="2000" dirty="0">
                <a:solidFill>
                  <a:srgbClr val="0070C0"/>
                </a:solidFill>
                <a:latin typeface="Consolas" panose="020B0609020204030204" pitchFamily="49" charset="0"/>
                <a:cs typeface="Consolas" panose="020B0609020204030204" pitchFamily="49" charset="0"/>
              </a:rPr>
              <a:t>Auth</a:t>
            </a:r>
            <a:r>
              <a:rPr lang="en-US" sz="2000" dirty="0">
                <a:latin typeface="Consolas" panose="020B0609020204030204" pitchFamily="49" charset="0"/>
                <a:cs typeface="Consolas" panose="020B0609020204030204" pitchFamily="49" charset="0"/>
              </a:rPr>
              <a:t> = { </a:t>
            </a:r>
            <a:r>
              <a:rPr lang="en-US" sz="2000" dirty="0">
                <a:solidFill>
                  <a:srgbClr val="002060"/>
                </a:solidFill>
                <a:latin typeface="Consolas" panose="020B0609020204030204" pitchFamily="49" charset="0"/>
                <a:cs typeface="Consolas" panose="020B0609020204030204" pitchFamily="49" charset="0"/>
              </a:rPr>
              <a:t>username</a:t>
            </a:r>
            <a:r>
              <a:rPr lang="en-US" sz="2000" dirty="0">
                <a:latin typeface="Consolas" panose="020B0609020204030204" pitchFamily="49" charset="0"/>
                <a:cs typeface="Consolas" panose="020B0609020204030204" pitchFamily="49" charset="0"/>
              </a:rPr>
              <a:t>: </a:t>
            </a:r>
            <a:r>
              <a:rPr lang="en-US" sz="2000" dirty="0">
                <a:solidFill>
                  <a:srgbClr val="0070C0"/>
                </a:solidFill>
                <a:latin typeface="Consolas" panose="020B0609020204030204" pitchFamily="49" charset="0"/>
                <a:cs typeface="Consolas" panose="020B0609020204030204" pitchFamily="49" charset="0"/>
              </a:rPr>
              <a:t>string</a:t>
            </a:r>
            <a:r>
              <a:rPr lang="en-US" sz="2000" dirty="0">
                <a:latin typeface="Consolas" panose="020B0609020204030204" pitchFamily="49" charset="0"/>
                <a:cs typeface="Consolas" panose="020B0609020204030204" pitchFamily="49" charset="0"/>
              </a:rPr>
              <a:t>; </a:t>
            </a:r>
            <a:r>
              <a:rPr lang="en-US" sz="2000" dirty="0">
                <a:solidFill>
                  <a:srgbClr val="002060"/>
                </a:solidFill>
                <a:latin typeface="Consolas" panose="020B0609020204030204" pitchFamily="49" charset="0"/>
                <a:cs typeface="Consolas" panose="020B0609020204030204" pitchFamily="49" charset="0"/>
              </a:rPr>
              <a:t>password</a:t>
            </a:r>
            <a:r>
              <a:rPr lang="en-US" sz="2000" dirty="0">
                <a:latin typeface="Consolas" panose="020B0609020204030204" pitchFamily="49" charset="0"/>
                <a:cs typeface="Consolas" panose="020B0609020204030204" pitchFamily="49" charset="0"/>
              </a:rPr>
              <a:t>: </a:t>
            </a:r>
            <a:r>
              <a:rPr lang="en-US" sz="2000" dirty="0">
                <a:solidFill>
                  <a:srgbClr val="0070C0"/>
                </a:solidFill>
                <a:latin typeface="Consolas" panose="020B0609020204030204" pitchFamily="49" charset="0"/>
                <a:cs typeface="Consolas" panose="020B0609020204030204" pitchFamily="49" charset="0"/>
              </a:rPr>
              <a:t>string</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err="1">
                <a:solidFill>
                  <a:srgbClr val="002060"/>
                </a:solidFill>
                <a:latin typeface="Consolas" panose="020B0609020204030204" pitchFamily="49" charset="0"/>
                <a:cs typeface="Consolas" panose="020B0609020204030204" pitchFamily="49" charset="0"/>
              </a:rPr>
              <a:t>app</a:t>
            </a:r>
            <a:r>
              <a:rPr lang="en-US" sz="2000" dirty="0" err="1">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post</a:t>
            </a:r>
            <a:r>
              <a:rPr lang="en-US" sz="2000" dirty="0">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a:t>
            </a:r>
            <a:r>
              <a:rPr lang="en-US" sz="2000" dirty="0">
                <a:latin typeface="Consolas" panose="020B0609020204030204" pitchFamily="49" charset="0"/>
                <a:cs typeface="Consolas" panose="020B0609020204030204" pitchFamily="49" charset="0"/>
              </a:rPr>
              <a:t>, (</a:t>
            </a:r>
            <a:r>
              <a:rPr lang="en-US" sz="2000" dirty="0">
                <a:solidFill>
                  <a:srgbClr val="002060"/>
                </a:solidFill>
                <a:latin typeface="Consolas" panose="020B0609020204030204" pitchFamily="49" charset="0"/>
                <a:cs typeface="Consolas" panose="020B0609020204030204" pitchFamily="49" charset="0"/>
              </a:rPr>
              <a:t>req</a:t>
            </a:r>
            <a:r>
              <a:rPr lang="en-US" sz="2000" dirty="0">
                <a:latin typeface="Consolas" panose="020B0609020204030204" pitchFamily="49" charset="0"/>
                <a:cs typeface="Consolas" panose="020B0609020204030204" pitchFamily="49" charset="0"/>
              </a:rPr>
              <a:t>, </a:t>
            </a:r>
            <a:r>
              <a:rPr lang="en-US" sz="2000" dirty="0">
                <a:solidFill>
                  <a:srgbClr val="002060"/>
                </a:solidFill>
                <a:latin typeface="Consolas" panose="020B0609020204030204" pitchFamily="49" charset="0"/>
                <a:cs typeface="Consolas" panose="020B0609020204030204" pitchFamily="49" charset="0"/>
              </a:rPr>
              <a:t>res</a:t>
            </a:r>
            <a:r>
              <a:rPr lang="en-US" sz="2000" dirty="0">
                <a:latin typeface="Consolas" panose="020B0609020204030204" pitchFamily="49" charset="0"/>
                <a:cs typeface="Consolas" panose="020B0609020204030204" pitchFamily="49" charset="0"/>
              </a:rPr>
              <a:t>) =&gt; {</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a:solidFill>
                  <a:srgbClr val="002060"/>
                </a:solidFill>
                <a:latin typeface="Consolas" panose="020B0609020204030204" pitchFamily="49" charset="0"/>
                <a:cs typeface="Consolas" panose="020B0609020204030204" pitchFamily="49" charset="0"/>
              </a:rPr>
              <a:t>const</a:t>
            </a:r>
            <a:r>
              <a:rPr lang="en-US" sz="2000" dirty="0">
                <a:latin typeface="Consolas" panose="020B0609020204030204" pitchFamily="49" charset="0"/>
                <a:cs typeface="Consolas" panose="020B0609020204030204" pitchFamily="49" charset="0"/>
              </a:rPr>
              <a:t> </a:t>
            </a:r>
            <a:r>
              <a:rPr lang="en-US" sz="2000" dirty="0">
                <a:solidFill>
                  <a:srgbClr val="0070C0"/>
                </a:solidFill>
                <a:latin typeface="Consolas" panose="020B0609020204030204" pitchFamily="49" charset="0"/>
                <a:cs typeface="Consolas" panose="020B0609020204030204" pitchFamily="49" charset="0"/>
              </a:rPr>
              <a:t>auth</a:t>
            </a:r>
            <a:r>
              <a:rPr lang="en-US" sz="2000" dirty="0">
                <a:latin typeface="Consolas" panose="020B0609020204030204" pitchFamily="49" charset="0"/>
                <a:cs typeface="Consolas" panose="020B0609020204030204" pitchFamily="49" charset="0"/>
              </a:rPr>
              <a:t>: </a:t>
            </a:r>
            <a:r>
              <a:rPr lang="en-US" sz="2000" dirty="0">
                <a:solidFill>
                  <a:srgbClr val="0070C0"/>
                </a:solidFill>
                <a:latin typeface="Consolas" panose="020B0609020204030204" pitchFamily="49" charset="0"/>
                <a:cs typeface="Consolas" panose="020B0609020204030204" pitchFamily="49" charset="0"/>
              </a:rPr>
              <a:t>Auth</a:t>
            </a:r>
            <a:r>
              <a:rPr lang="en-US" sz="2000" dirty="0">
                <a:latin typeface="Consolas" panose="020B0609020204030204" pitchFamily="49" charset="0"/>
                <a:cs typeface="Consolas" panose="020B0609020204030204" pitchFamily="49" charset="0"/>
              </a:rPr>
              <a:t> = </a:t>
            </a:r>
            <a:r>
              <a:rPr lang="en-US" sz="2000" dirty="0" err="1">
                <a:solidFill>
                  <a:srgbClr val="002060"/>
                </a:solidFill>
                <a:latin typeface="Consolas" panose="020B0609020204030204" pitchFamily="49" charset="0"/>
                <a:cs typeface="Consolas" panose="020B0609020204030204" pitchFamily="49" charset="0"/>
              </a:rPr>
              <a:t>req.body</a:t>
            </a:r>
            <a:r>
              <a:rPr lang="en-US" sz="2000" dirty="0">
                <a:latin typeface="Consolas" panose="020B0609020204030204" pitchFamily="49" charset="0"/>
                <a:cs typeface="Consolas" panose="020B0609020204030204" pitchFamily="49" charset="0"/>
              </a:rPr>
              <a:t>;</a:t>
            </a:r>
          </a:p>
          <a:p>
            <a:pPr marL="0" indent="0">
              <a:spcBef>
                <a:spcPts val="0"/>
              </a:spcBef>
              <a:buNone/>
            </a:pPr>
            <a:endParaRPr lang="en-US" sz="2000" dirty="0">
              <a:latin typeface="Consolas" panose="020B0609020204030204" pitchFamily="49" charset="0"/>
              <a:cs typeface="Consolas" panose="020B0609020204030204" pitchFamily="49" charset="0"/>
            </a:endParaRPr>
          </a:p>
          <a:p>
            <a:pPr marL="0" indent="0">
              <a:spcBef>
                <a:spcPts val="0"/>
              </a:spcBef>
              <a:buNone/>
            </a:pPr>
            <a:r>
              <a:rPr lang="en-US" sz="2000" dirty="0">
                <a:latin typeface="Consolas" panose="020B0609020204030204" pitchFamily="49" charset="0"/>
                <a:cs typeface="Consolas" panose="020B0609020204030204" pitchFamily="49" charset="0"/>
              </a:rPr>
              <a:t>  </a:t>
            </a:r>
            <a:br>
              <a:rPr lang="en-US" sz="2000" dirty="0">
                <a:latin typeface="Consolas" panose="020B0609020204030204" pitchFamily="49" charset="0"/>
                <a:cs typeface="Consolas" panose="020B0609020204030204" pitchFamily="49" charset="0"/>
              </a:rPr>
            </a:br>
            <a:r>
              <a:rPr lang="en-US" sz="2000" dirty="0">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if</a:t>
            </a:r>
            <a:r>
              <a:rPr lang="en-US" sz="2000" dirty="0">
                <a:latin typeface="Consolas" panose="020B0609020204030204" pitchFamily="49" charset="0"/>
                <a:cs typeface="Consolas" panose="020B0609020204030204" pitchFamily="49" charset="0"/>
              </a:rPr>
              <a:t> (</a:t>
            </a:r>
            <a:r>
              <a:rPr lang="en-US" sz="2000" dirty="0" err="1">
                <a:solidFill>
                  <a:srgbClr val="002060"/>
                </a:solidFill>
                <a:latin typeface="Consolas" panose="020B0609020204030204" pitchFamily="49" charset="0"/>
                <a:cs typeface="Consolas" panose="020B0609020204030204" pitchFamily="49" charset="0"/>
              </a:rPr>
              <a:t>auth.password</a:t>
            </a:r>
            <a:r>
              <a:rPr lang="en-US" sz="2000" dirty="0">
                <a:solidFill>
                  <a:srgbClr val="002060"/>
                </a:solidFill>
                <a:latin typeface="Consolas" panose="020B0609020204030204" pitchFamily="49" charset="0"/>
                <a:cs typeface="Consolas" panose="020B0609020204030204" pitchFamily="49" charset="0"/>
              </a:rPr>
              <a:t> </a:t>
            </a:r>
            <a:r>
              <a:rPr lang="en-US" sz="2000" dirty="0">
                <a:latin typeface="Consolas" panose="020B0609020204030204" pitchFamily="49" charset="0"/>
                <a:cs typeface="Consolas" panose="020B0609020204030204" pitchFamily="49" charset="0"/>
              </a:rPr>
              <a:t>!== </a:t>
            </a:r>
            <a:r>
              <a:rPr lang="en-US" sz="2000" dirty="0">
                <a:solidFill>
                  <a:srgbClr val="C00000"/>
                </a:solidFill>
                <a:latin typeface="Consolas" panose="020B0609020204030204" pitchFamily="49" charset="0"/>
                <a:cs typeface="Consolas" panose="020B0609020204030204" pitchFamily="49" charset="0"/>
              </a:rPr>
              <a:t>'secret'</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solidFill>
                  <a:srgbClr val="002060"/>
                </a:solidFill>
                <a:latin typeface="Consolas" panose="020B0609020204030204" pitchFamily="49" charset="0"/>
                <a:cs typeface="Consolas" panose="020B0609020204030204" pitchFamily="49" charset="0"/>
              </a:rPr>
              <a:t>res</a:t>
            </a:r>
            <a:r>
              <a:rPr lang="en-US" sz="2000" dirty="0" err="1">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status</a:t>
            </a:r>
            <a:r>
              <a:rPr lang="en-US" sz="2000" dirty="0">
                <a:latin typeface="Consolas" panose="020B0609020204030204" pitchFamily="49" charset="0"/>
                <a:cs typeface="Consolas" panose="020B0609020204030204" pitchFamily="49" charset="0"/>
              </a:rPr>
              <a:t>(</a:t>
            </a:r>
            <a:r>
              <a:rPr lang="en-US" sz="2000" dirty="0">
                <a:solidFill>
                  <a:srgbClr val="0070C0"/>
                </a:solidFill>
                <a:latin typeface="Consolas" panose="020B0609020204030204" pitchFamily="49" charset="0"/>
                <a:cs typeface="Consolas" panose="020B0609020204030204" pitchFamily="49" charset="0"/>
              </a:rPr>
              <a:t>403</a:t>
            </a:r>
            <a:r>
              <a:rPr lang="en-US" sz="2000" dirty="0">
                <a:latin typeface="Consolas" panose="020B0609020204030204" pitchFamily="49" charset="0"/>
                <a:cs typeface="Consolas" panose="020B0609020204030204" pitchFamily="49" charset="0"/>
              </a:rPr>
              <a:t>).</a:t>
            </a:r>
            <a:r>
              <a:rPr lang="en-US" sz="2000" dirty="0">
                <a:solidFill>
                  <a:schemeClr val="accent4">
                    <a:lumMod val="50000"/>
                  </a:schemeClr>
                </a:solidFill>
                <a:latin typeface="Consolas" panose="020B0609020204030204" pitchFamily="49" charset="0"/>
                <a:cs typeface="Consolas" panose="020B0609020204030204" pitchFamily="49" charset="0"/>
              </a:rPr>
              <a:t>send</a:t>
            </a:r>
            <a:r>
              <a:rPr lang="en-US" sz="2000" dirty="0">
                <a:latin typeface="Consolas" panose="020B0609020204030204" pitchFamily="49" charset="0"/>
                <a:cs typeface="Consolas" panose="020B0609020204030204" pitchFamily="49" charset="0"/>
              </a:rPr>
              <a:t>({ error: </a:t>
            </a:r>
            <a:r>
              <a:rPr lang="en-US" sz="2000" dirty="0">
                <a:solidFill>
                  <a:srgbClr val="C00000"/>
                </a:solidFill>
                <a:latin typeface="Consolas" panose="020B0609020204030204" pitchFamily="49" charset="0"/>
                <a:cs typeface="Consolas" panose="020B0609020204030204" pitchFamily="49" charset="0"/>
              </a:rPr>
              <a:t>'Wrong password' </a:t>
            </a: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a:latin typeface="Consolas" panose="020B0609020204030204" pitchFamily="49" charset="0"/>
                <a:cs typeface="Consolas" panose="020B0609020204030204" pitchFamily="49" charset="0"/>
              </a:rPr>
              <a:t>  } </a:t>
            </a:r>
            <a:r>
              <a:rPr lang="en-US" sz="2000" dirty="0">
                <a:solidFill>
                  <a:srgbClr val="AF00DB"/>
                </a:solidFill>
                <a:latin typeface="Consolas" panose="020B0609020204030204" pitchFamily="49" charset="0"/>
                <a:cs typeface="Consolas" panose="020B0609020204030204" pitchFamily="49" charset="0"/>
              </a:rPr>
              <a:t>else</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a:t>
            </a:r>
            <a:r>
              <a:rPr lang="en-US" sz="2000" dirty="0" err="1">
                <a:solidFill>
                  <a:srgbClr val="002060"/>
                </a:solidFill>
                <a:latin typeface="Consolas" panose="020B0609020204030204" pitchFamily="49" charset="0"/>
                <a:cs typeface="Consolas" panose="020B0609020204030204" pitchFamily="49" charset="0"/>
              </a:rPr>
              <a:t>res</a:t>
            </a:r>
            <a:r>
              <a:rPr lang="en-US" sz="2000" dirty="0" err="1">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send</a:t>
            </a:r>
            <a:r>
              <a:rPr lang="en-US" sz="2000" dirty="0">
                <a:latin typeface="Consolas" panose="020B0609020204030204" pitchFamily="49" charset="0"/>
                <a:cs typeface="Consolas" panose="020B0609020204030204" pitchFamily="49" charset="0"/>
              </a:rPr>
              <a:t>({ </a:t>
            </a:r>
            <a:r>
              <a:rPr lang="en-US" sz="2000" dirty="0">
                <a:solidFill>
                  <a:srgbClr val="002060"/>
                </a:solidFill>
                <a:latin typeface="Consolas" panose="020B0609020204030204" pitchFamily="49" charset="0"/>
                <a:cs typeface="Consolas" panose="020B0609020204030204" pitchFamily="49" charset="0"/>
              </a:rPr>
              <a:t>message</a:t>
            </a:r>
            <a:r>
              <a:rPr lang="en-US" sz="2000" dirty="0">
                <a:latin typeface="Consolas" panose="020B0609020204030204" pitchFamily="49" charset="0"/>
                <a:cs typeface="Consolas" panose="020B0609020204030204" pitchFamily="49" charset="0"/>
              </a:rPr>
              <a:t>: </a:t>
            </a:r>
            <a:r>
              <a:rPr lang="en-US" sz="2000" dirty="0">
                <a:solidFill>
                  <a:srgbClr val="C00000"/>
                </a:solidFill>
                <a:latin typeface="Consolas" panose="020B0609020204030204" pitchFamily="49" charset="0"/>
                <a:cs typeface="Consolas" panose="020B0609020204030204" pitchFamily="49" charset="0"/>
              </a:rPr>
              <a:t>`WELCOME,</a:t>
            </a:r>
            <a:r>
              <a:rPr lang="en-US" sz="2000" dirty="0">
                <a:latin typeface="Consolas" panose="020B0609020204030204" pitchFamily="49" charset="0"/>
                <a:cs typeface="Consolas" panose="020B0609020204030204" pitchFamily="49" charset="0"/>
              </a:rPr>
              <a:t>${</a:t>
            </a:r>
            <a:r>
              <a:rPr lang="en-US" sz="2000" dirty="0" err="1">
                <a:solidFill>
                  <a:srgbClr val="002060"/>
                </a:solidFill>
                <a:latin typeface="Consolas" panose="020B0609020204030204" pitchFamily="49" charset="0"/>
                <a:cs typeface="Consolas" panose="020B0609020204030204" pitchFamily="49" charset="0"/>
              </a:rPr>
              <a:t>auth</a:t>
            </a:r>
            <a:r>
              <a:rPr lang="en-US" sz="2000" dirty="0" err="1">
                <a:latin typeface="Consolas" panose="020B0609020204030204" pitchFamily="49" charset="0"/>
                <a:cs typeface="Consolas" panose="020B0609020204030204" pitchFamily="49" charset="0"/>
              </a:rPr>
              <a:t>.</a:t>
            </a:r>
            <a:r>
              <a:rPr lang="en-US" sz="2000" dirty="0" err="1">
                <a:solidFill>
                  <a:srgbClr val="002060"/>
                </a:solidFill>
                <a:latin typeface="Consolas" panose="020B0609020204030204" pitchFamily="49" charset="0"/>
                <a:cs typeface="Consolas" panose="020B0609020204030204" pitchFamily="49" charset="0"/>
              </a:rPr>
              <a:t>username</a:t>
            </a:r>
            <a:r>
              <a:rPr lang="en-US" sz="2000" dirty="0" err="1">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toUpperCase</a:t>
            </a:r>
            <a:r>
              <a:rPr lang="en-US" sz="2000" dirty="0">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a:t>
            </a: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  }</a:t>
            </a:r>
          </a:p>
          <a:p>
            <a:pPr marL="0" indent="0">
              <a:spcBef>
                <a:spcPts val="0"/>
              </a:spcBef>
              <a:buNone/>
            </a:pPr>
            <a:r>
              <a:rPr lang="en-US" sz="2000" dirty="0">
                <a:latin typeface="Consolas" panose="020B0609020204030204" pitchFamily="49" charset="0"/>
                <a:cs typeface="Consolas" panose="020B0609020204030204" pitchFamily="49" charset="0"/>
              </a:rPr>
              <a:t>});</a:t>
            </a:r>
          </a:p>
          <a:p>
            <a:pPr marL="0" indent="0">
              <a:spcBef>
                <a:spcPts val="0"/>
              </a:spcBef>
              <a:buNone/>
            </a:pPr>
            <a:r>
              <a:rPr lang="en-US" sz="2000" dirty="0" err="1">
                <a:solidFill>
                  <a:srgbClr val="002060"/>
                </a:solidFill>
                <a:latin typeface="Consolas" panose="020B0609020204030204" pitchFamily="49" charset="0"/>
                <a:cs typeface="Consolas" panose="020B0609020204030204" pitchFamily="49" charset="0"/>
              </a:rPr>
              <a:t>app</a:t>
            </a:r>
            <a:r>
              <a:rPr lang="en-US" sz="2000" dirty="0" err="1">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listen</a:t>
            </a:r>
            <a:r>
              <a:rPr lang="en-US" sz="2000" dirty="0">
                <a:latin typeface="Consolas" panose="020B0609020204030204" pitchFamily="49" charset="0"/>
                <a:cs typeface="Consolas" panose="020B0609020204030204" pitchFamily="49" charset="0"/>
              </a:rPr>
              <a:t>(</a:t>
            </a:r>
            <a:r>
              <a:rPr lang="en-US" sz="2000" dirty="0">
                <a:solidFill>
                  <a:srgbClr val="0070C0"/>
                </a:solidFill>
                <a:latin typeface="Consolas" panose="020B0609020204030204" pitchFamily="49" charset="0"/>
                <a:cs typeface="Consolas" panose="020B0609020204030204" pitchFamily="49" charset="0"/>
              </a:rPr>
              <a:t>8000</a:t>
            </a:r>
            <a:r>
              <a:rPr lang="en-US" sz="2000" dirty="0">
                <a:latin typeface="Consolas" panose="020B0609020204030204" pitchFamily="49" charset="0"/>
                <a:cs typeface="Consolas" panose="020B0609020204030204" pitchFamily="49" charset="0"/>
              </a:rPr>
              <a:t>, () =&gt; </a:t>
            </a:r>
            <a:r>
              <a:rPr lang="en-US" sz="2000" dirty="0" err="1">
                <a:solidFill>
                  <a:srgbClr val="002060"/>
                </a:solidFill>
                <a:latin typeface="Consolas" panose="020B0609020204030204" pitchFamily="49" charset="0"/>
                <a:cs typeface="Consolas" panose="020B0609020204030204" pitchFamily="49" charset="0"/>
              </a:rPr>
              <a:t>console</a:t>
            </a:r>
            <a:r>
              <a:rPr lang="en-US" sz="2000" dirty="0" err="1">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log</a:t>
            </a:r>
            <a:r>
              <a:rPr lang="en-US" sz="2000" dirty="0">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`Listening on port 8000`</a:t>
            </a:r>
            <a:r>
              <a:rPr lang="en-US" sz="2000" dirty="0">
                <a:latin typeface="Consolas" panose="020B0609020204030204" pitchFamily="49" charset="0"/>
                <a:cs typeface="Consolas" panose="020B0609020204030204" pitchFamily="49" charset="0"/>
              </a:rPr>
              <a:t>));</a:t>
            </a:r>
          </a:p>
          <a:p>
            <a:pPr marL="0" indent="0">
              <a:spcBef>
                <a:spcPts val="0"/>
              </a:spcBef>
              <a:buNone/>
            </a:pPr>
            <a:br>
              <a:rPr lang="en-US" sz="2000" dirty="0">
                <a:latin typeface="Consolas" panose="020B0609020204030204" pitchFamily="49" charset="0"/>
                <a:cs typeface="Consolas" panose="020B0609020204030204" pitchFamily="49" charset="0"/>
              </a:rPr>
            </a:br>
            <a:endParaRPr lang="en-US" sz="2000" dirty="0">
              <a:latin typeface="Consolas" panose="020B0609020204030204" pitchFamily="49" charset="0"/>
              <a:cs typeface="Consolas" panose="020B0609020204030204" pitchFamily="49" charset="0"/>
            </a:endParaRPr>
          </a:p>
          <a:p>
            <a:pPr marL="0" indent="0">
              <a:lnSpc>
                <a:spcPct val="110000"/>
              </a:lnSpc>
              <a:spcBef>
                <a:spcPts val="0"/>
              </a:spcBef>
              <a:buNone/>
            </a:pPr>
            <a:endParaRPr lang="en-US" sz="2000" dirty="0">
              <a:solidFill>
                <a:srgbClr val="3B3B3B"/>
              </a:solidFill>
              <a:latin typeface="Consolas" panose="020B0609020204030204" pitchFamily="49" charset="0"/>
              <a:cs typeface="Consolas" panose="020B0609020204030204" pitchFamily="49" charset="0"/>
            </a:endParaRPr>
          </a:p>
          <a:p>
            <a:pPr marL="0" indent="0">
              <a:spcBef>
                <a:spcPts val="0"/>
              </a:spcBef>
              <a:buNone/>
            </a:pPr>
            <a:endParaRPr lang="en-US" sz="2000" dirty="0">
              <a:latin typeface="Consolas" panose="020B0609020204030204" pitchFamily="49" charset="0"/>
              <a:cs typeface="Consolas" panose="020B0609020204030204" pitchFamily="49" charset="0"/>
            </a:endParaRPr>
          </a:p>
        </p:txBody>
      </p:sp>
      <p:sp>
        <p:nvSpPr>
          <p:cNvPr id="9" name="AutoShape 9">
            <a:extLst>
              <a:ext uri="{FF2B5EF4-FFF2-40B4-BE49-F238E27FC236}">
                <a16:creationId xmlns:a16="http://schemas.microsoft.com/office/drawing/2014/main" id="{8CE9BC04-E4BD-BD9A-2502-EAAB315019F1}"/>
              </a:ext>
            </a:extLst>
          </p:cNvPr>
          <p:cNvSpPr>
            <a:spLocks/>
          </p:cNvSpPr>
          <p:nvPr/>
        </p:nvSpPr>
        <p:spPr bwMode="auto">
          <a:xfrm>
            <a:off x="8442095" y="3067009"/>
            <a:ext cx="3096061" cy="861245"/>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Calibri" charset="0"/>
                <a:cs typeface="Calibri" charset="0"/>
              </a:defRPr>
            </a:lvl1pPr>
            <a:lvl2pPr defTabSz="457200">
              <a:defRPr sz="3600">
                <a:solidFill>
                  <a:srgbClr val="000000"/>
                </a:solidFill>
                <a:latin typeface="Calibri" charset="0"/>
                <a:cs typeface="Calibri" charset="0"/>
              </a:defRPr>
            </a:lvl2pPr>
            <a:lvl3pPr defTabSz="457200">
              <a:defRPr sz="3600">
                <a:solidFill>
                  <a:srgbClr val="000000"/>
                </a:solidFill>
                <a:latin typeface="Calibri" charset="0"/>
                <a:cs typeface="Calibri" charset="0"/>
              </a:defRPr>
            </a:lvl3pPr>
            <a:lvl4pPr defTabSz="457200">
              <a:defRPr sz="3600">
                <a:solidFill>
                  <a:srgbClr val="000000"/>
                </a:solidFill>
                <a:latin typeface="Calibri" charset="0"/>
                <a:cs typeface="Calibri" charset="0"/>
              </a:defRPr>
            </a:lvl4pPr>
            <a:lvl5pPr defTabSz="457200">
              <a:defRPr sz="3600">
                <a:solidFill>
                  <a:srgbClr val="000000"/>
                </a:solidFill>
                <a:latin typeface="Calibri" charset="0"/>
                <a:cs typeface="Calibri" charset="0"/>
              </a:defRPr>
            </a:lvl5pPr>
            <a:lvl6pPr marL="457200" algn="ctr" defTabSz="457200" fontAlgn="base" hangingPunct="0">
              <a:spcBef>
                <a:spcPct val="0"/>
              </a:spcBef>
              <a:spcAft>
                <a:spcPct val="0"/>
              </a:spcAft>
              <a:defRPr sz="3600">
                <a:solidFill>
                  <a:srgbClr val="000000"/>
                </a:solidFill>
                <a:latin typeface="Calibri" charset="0"/>
                <a:cs typeface="Calibri" charset="0"/>
              </a:defRPr>
            </a:lvl6pPr>
            <a:lvl7pPr marL="914400" algn="ctr" defTabSz="457200" fontAlgn="base" hangingPunct="0">
              <a:spcBef>
                <a:spcPct val="0"/>
              </a:spcBef>
              <a:spcAft>
                <a:spcPct val="0"/>
              </a:spcAft>
              <a:defRPr sz="3600">
                <a:solidFill>
                  <a:srgbClr val="000000"/>
                </a:solidFill>
                <a:latin typeface="Calibri" charset="0"/>
                <a:cs typeface="Calibri" charset="0"/>
              </a:defRPr>
            </a:lvl7pPr>
            <a:lvl8pPr marL="1371600" algn="ctr" defTabSz="457200" fontAlgn="base" hangingPunct="0">
              <a:spcBef>
                <a:spcPct val="0"/>
              </a:spcBef>
              <a:spcAft>
                <a:spcPct val="0"/>
              </a:spcAft>
              <a:defRPr sz="3600">
                <a:solidFill>
                  <a:srgbClr val="000000"/>
                </a:solidFill>
                <a:latin typeface="Calibri" charset="0"/>
                <a:cs typeface="Calibri" charset="0"/>
              </a:defRPr>
            </a:lvl8pPr>
            <a:lvl9pPr marL="1828800" algn="ctr" defTabSz="457200" fontAlgn="base" hangingPunct="0">
              <a:spcBef>
                <a:spcPct val="0"/>
              </a:spcBef>
              <a:spcAft>
                <a:spcPct val="0"/>
              </a:spcAft>
              <a:defRPr sz="3600">
                <a:solidFill>
                  <a:srgbClr val="000000"/>
                </a:solidFill>
                <a:latin typeface="Calibri" charset="0"/>
                <a:cs typeface="Calibri" charset="0"/>
              </a:defRPr>
            </a:lvl9pPr>
          </a:lstStyle>
          <a:p>
            <a:r>
              <a:rPr lang="en-US" altLang="en-US" sz="2400" dirty="0">
                <a:solidFill>
                  <a:srgbClr val="FFFFFF"/>
                </a:solidFill>
                <a:latin typeface="Calibri" panose="020F0502020204030204" pitchFamily="34" charset="0"/>
                <a:cs typeface="Calibri" panose="020F0502020204030204" pitchFamily="34" charset="0"/>
              </a:rPr>
              <a:t>This has type “</a:t>
            </a:r>
            <a:r>
              <a:rPr lang="en-US" altLang="en-US" sz="2400" dirty="0">
                <a:solidFill>
                  <a:srgbClr val="FFFFFF"/>
                </a:solidFill>
                <a:latin typeface="Consolas" panose="020B0609020204030204" pitchFamily="49" charset="0"/>
                <a:cs typeface="Consolas" panose="020B0609020204030204" pitchFamily="49" charset="0"/>
              </a:rPr>
              <a:t>any</a:t>
            </a:r>
            <a:r>
              <a:rPr lang="en-US" altLang="en-US" sz="2400" dirty="0">
                <a:solidFill>
                  <a:srgbClr val="FFFFFF"/>
                </a:solidFill>
                <a:latin typeface="Calibri" panose="020F0502020204030204" pitchFamily="34" charset="0"/>
                <a:cs typeface="Calibri" panose="020F0502020204030204" pitchFamily="34" charset="0"/>
              </a:rPr>
              <a:t>” 😭</a:t>
            </a:r>
          </a:p>
        </p:txBody>
      </p:sp>
      <p:cxnSp>
        <p:nvCxnSpPr>
          <p:cNvPr id="10" name="Straight Arrow Connector 9">
            <a:extLst>
              <a:ext uri="{FF2B5EF4-FFF2-40B4-BE49-F238E27FC236}">
                <a16:creationId xmlns:a16="http://schemas.microsoft.com/office/drawing/2014/main" id="{9C9F905D-85D7-0A13-2F2C-5B7C40264145}"/>
              </a:ext>
            </a:extLst>
          </p:cNvPr>
          <p:cNvCxnSpPr>
            <a:cxnSpLocks/>
          </p:cNvCxnSpPr>
          <p:nvPr/>
        </p:nvCxnSpPr>
        <p:spPr>
          <a:xfrm flipH="1">
            <a:off x="5220929" y="3497632"/>
            <a:ext cx="3221166" cy="93246"/>
          </a:xfrm>
          <a:prstGeom prst="straightConnector1">
            <a:avLst/>
          </a:prstGeom>
          <a:ln w="1270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5" name="AutoShape 9">
            <a:extLst>
              <a:ext uri="{FF2B5EF4-FFF2-40B4-BE49-F238E27FC236}">
                <a16:creationId xmlns:a16="http://schemas.microsoft.com/office/drawing/2014/main" id="{64CF8FA8-F98C-5AD5-6F5B-D8A38EE21218}"/>
              </a:ext>
            </a:extLst>
          </p:cNvPr>
          <p:cNvSpPr>
            <a:spLocks/>
          </p:cNvSpPr>
          <p:nvPr/>
        </p:nvSpPr>
        <p:spPr bwMode="auto">
          <a:xfrm>
            <a:off x="8434169" y="3928254"/>
            <a:ext cx="3096061" cy="1626967"/>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Calibri" charset="0"/>
                <a:cs typeface="Calibri" charset="0"/>
              </a:defRPr>
            </a:lvl1pPr>
            <a:lvl2pPr defTabSz="457200">
              <a:defRPr sz="3600">
                <a:solidFill>
                  <a:srgbClr val="000000"/>
                </a:solidFill>
                <a:latin typeface="Calibri" charset="0"/>
                <a:cs typeface="Calibri" charset="0"/>
              </a:defRPr>
            </a:lvl2pPr>
            <a:lvl3pPr defTabSz="457200">
              <a:defRPr sz="3600">
                <a:solidFill>
                  <a:srgbClr val="000000"/>
                </a:solidFill>
                <a:latin typeface="Calibri" charset="0"/>
                <a:cs typeface="Calibri" charset="0"/>
              </a:defRPr>
            </a:lvl3pPr>
            <a:lvl4pPr defTabSz="457200">
              <a:defRPr sz="3600">
                <a:solidFill>
                  <a:srgbClr val="000000"/>
                </a:solidFill>
                <a:latin typeface="Calibri" charset="0"/>
                <a:cs typeface="Calibri" charset="0"/>
              </a:defRPr>
            </a:lvl4pPr>
            <a:lvl5pPr defTabSz="457200">
              <a:defRPr sz="3600">
                <a:solidFill>
                  <a:srgbClr val="000000"/>
                </a:solidFill>
                <a:latin typeface="Calibri" charset="0"/>
                <a:cs typeface="Calibri" charset="0"/>
              </a:defRPr>
            </a:lvl5pPr>
            <a:lvl6pPr marL="457200" algn="ctr" defTabSz="457200" fontAlgn="base" hangingPunct="0">
              <a:spcBef>
                <a:spcPct val="0"/>
              </a:spcBef>
              <a:spcAft>
                <a:spcPct val="0"/>
              </a:spcAft>
              <a:defRPr sz="3600">
                <a:solidFill>
                  <a:srgbClr val="000000"/>
                </a:solidFill>
                <a:latin typeface="Calibri" charset="0"/>
                <a:cs typeface="Calibri" charset="0"/>
              </a:defRPr>
            </a:lvl6pPr>
            <a:lvl7pPr marL="914400" algn="ctr" defTabSz="457200" fontAlgn="base" hangingPunct="0">
              <a:spcBef>
                <a:spcPct val="0"/>
              </a:spcBef>
              <a:spcAft>
                <a:spcPct val="0"/>
              </a:spcAft>
              <a:defRPr sz="3600">
                <a:solidFill>
                  <a:srgbClr val="000000"/>
                </a:solidFill>
                <a:latin typeface="Calibri" charset="0"/>
                <a:cs typeface="Calibri" charset="0"/>
              </a:defRPr>
            </a:lvl7pPr>
            <a:lvl8pPr marL="1371600" algn="ctr" defTabSz="457200" fontAlgn="base" hangingPunct="0">
              <a:spcBef>
                <a:spcPct val="0"/>
              </a:spcBef>
              <a:spcAft>
                <a:spcPct val="0"/>
              </a:spcAft>
              <a:defRPr sz="3600">
                <a:solidFill>
                  <a:srgbClr val="000000"/>
                </a:solidFill>
                <a:latin typeface="Calibri" charset="0"/>
                <a:cs typeface="Calibri" charset="0"/>
              </a:defRPr>
            </a:lvl8pPr>
            <a:lvl9pPr marL="1828800" algn="ctr" defTabSz="457200" fontAlgn="base" hangingPunct="0">
              <a:spcBef>
                <a:spcPct val="0"/>
              </a:spcBef>
              <a:spcAft>
                <a:spcPct val="0"/>
              </a:spcAft>
              <a:defRPr sz="3600">
                <a:solidFill>
                  <a:srgbClr val="000000"/>
                </a:solidFill>
                <a:latin typeface="Calibri" charset="0"/>
                <a:cs typeface="Calibri" charset="0"/>
              </a:defRPr>
            </a:lvl9pPr>
          </a:lstStyle>
          <a:p>
            <a:r>
              <a:rPr lang="en-US" altLang="en-US" sz="2400" dirty="0">
                <a:solidFill>
                  <a:srgbClr val="FFFFFF"/>
                </a:solidFill>
                <a:latin typeface="Calibri" panose="020F0502020204030204" pitchFamily="34" charset="0"/>
                <a:cs typeface="Calibri" panose="020F0502020204030204" pitchFamily="34" charset="0"/>
              </a:rPr>
              <a:t>We'll talk about how to handle this safely in Module 04</a:t>
            </a:r>
            <a:endParaRPr lang="en-US" altLang="en-US" sz="2400" dirty="0">
              <a:solidFill>
                <a:srgbClr val="FFC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94037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53E14-5B5C-4B9C-08E8-6CF8EFB89A65}"/>
              </a:ext>
            </a:extLst>
          </p:cNvPr>
          <p:cNvSpPr>
            <a:spLocks noGrp="1"/>
          </p:cNvSpPr>
          <p:nvPr>
            <p:ph type="title"/>
          </p:nvPr>
        </p:nvSpPr>
        <p:spPr/>
        <p:txBody>
          <a:bodyPr>
            <a:normAutofit/>
          </a:bodyPr>
          <a:lstStyle/>
          <a:p>
            <a:r>
              <a:rPr lang="en-US" sz="3600" dirty="0"/>
              <a:t>Property-based tests can specify a range of inputs</a:t>
            </a:r>
          </a:p>
        </p:txBody>
      </p:sp>
      <p:sp>
        <p:nvSpPr>
          <p:cNvPr id="4" name="Slide Number Placeholder 3">
            <a:extLst>
              <a:ext uri="{FF2B5EF4-FFF2-40B4-BE49-F238E27FC236}">
                <a16:creationId xmlns:a16="http://schemas.microsoft.com/office/drawing/2014/main" id="{EC158B72-B738-7AEA-8176-6D25E0022C89}"/>
              </a:ext>
            </a:extLst>
          </p:cNvPr>
          <p:cNvSpPr>
            <a:spLocks noGrp="1"/>
          </p:cNvSpPr>
          <p:nvPr>
            <p:ph type="sldNum" sz="quarter" idx="12"/>
          </p:nvPr>
        </p:nvSpPr>
        <p:spPr/>
        <p:txBody>
          <a:bodyPr/>
          <a:lstStyle/>
          <a:p>
            <a:fld id="{20F37917-FD3A-4669-9018-DA04BCDD3D75}" type="slidenum">
              <a:rPr lang="en-US" smtClean="0"/>
              <a:t>17</a:t>
            </a:fld>
            <a:endParaRPr lang="en-US"/>
          </a:p>
        </p:txBody>
      </p:sp>
      <p:sp>
        <p:nvSpPr>
          <p:cNvPr id="10" name="TextBox 9">
            <a:extLst>
              <a:ext uri="{FF2B5EF4-FFF2-40B4-BE49-F238E27FC236}">
                <a16:creationId xmlns:a16="http://schemas.microsoft.com/office/drawing/2014/main" id="{148F920B-C919-2D0D-86EC-77AEE350CAFC}"/>
              </a:ext>
            </a:extLst>
          </p:cNvPr>
          <p:cNvSpPr txBox="1"/>
          <p:nvPr/>
        </p:nvSpPr>
        <p:spPr>
          <a:xfrm>
            <a:off x="909105" y="1470858"/>
            <a:ext cx="6097978" cy="6006773"/>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ts val="1425"/>
              </a:lnSpc>
              <a:buNone/>
            </a:pPr>
            <a:r>
              <a:rPr lang="en-US" sz="1050" b="0" dirty="0">
                <a:solidFill>
                  <a:srgbClr val="0000FF"/>
                </a:solidFill>
                <a:effectLst/>
                <a:latin typeface="Consolas" panose="020B0609020204030204" pitchFamily="49" charset="0"/>
              </a:rPr>
              <a:t>import</a:t>
            </a:r>
            <a:r>
              <a:rPr lang="en-US" sz="1050" b="0" dirty="0">
                <a:solidFill>
                  <a:srgbClr val="000000"/>
                </a:solidFill>
                <a:effectLst/>
                <a:latin typeface="Consolas" panose="020B0609020204030204" pitchFamily="49" charset="0"/>
              </a:rPr>
              <a:t> { fc, it } </a:t>
            </a:r>
            <a:r>
              <a:rPr lang="en-US" sz="1050" b="0" dirty="0">
                <a:solidFill>
                  <a:srgbClr val="0000FF"/>
                </a:solidFill>
                <a:effectLst/>
                <a:latin typeface="Consolas" panose="020B0609020204030204" pitchFamily="49" charset="0"/>
              </a:rPr>
              <a:t>from</a:t>
            </a:r>
            <a:r>
              <a:rPr lang="en-US" sz="1050" b="0" dirty="0">
                <a:solidFill>
                  <a:srgbClr val="000000"/>
                </a:solidFill>
                <a:effectLst/>
                <a:latin typeface="Consolas" panose="020B0609020204030204" pitchFamily="49" charset="0"/>
              </a:rPr>
              <a:t> </a:t>
            </a:r>
            <a:r>
              <a:rPr lang="en-US" sz="1050" b="0" dirty="0">
                <a:solidFill>
                  <a:srgbClr val="A31515"/>
                </a:solidFill>
                <a:effectLst/>
                <a:latin typeface="Consolas" panose="020B0609020204030204" pitchFamily="49" charset="0"/>
              </a:rPr>
              <a:t>"@fast-check/</a:t>
            </a:r>
            <a:r>
              <a:rPr lang="en-US" sz="1050" b="0" dirty="0" err="1">
                <a:solidFill>
                  <a:srgbClr val="A31515"/>
                </a:solidFill>
                <a:effectLst/>
                <a:latin typeface="Consolas" panose="020B0609020204030204" pitchFamily="49" charset="0"/>
              </a:rPr>
              <a:t>vitest</a:t>
            </a:r>
            <a:r>
              <a:rPr lang="en-US" sz="1050" b="0" dirty="0">
                <a:solidFill>
                  <a:srgbClr val="A31515"/>
                </a:solidFill>
                <a:effectLst/>
                <a:latin typeface="Consolas" panose="020B0609020204030204" pitchFamily="49" charset="0"/>
              </a:rPr>
              <a:t>"</a:t>
            </a:r>
            <a:r>
              <a:rPr lang="en-US" sz="1050" b="0" dirty="0">
                <a:solidFill>
                  <a:srgbClr val="000000"/>
                </a:solidFill>
                <a:effectLst/>
                <a:latin typeface="Consolas" panose="020B0609020204030204" pitchFamily="49" charset="0"/>
              </a:rPr>
              <a:t>;</a:t>
            </a:r>
          </a:p>
          <a:p>
            <a:pPr>
              <a:lnSpc>
                <a:spcPts val="1425"/>
              </a:lnSpc>
              <a:buNone/>
            </a:pPr>
            <a:r>
              <a:rPr lang="en-US" sz="1050" b="0" dirty="0">
                <a:solidFill>
                  <a:srgbClr val="0000FF"/>
                </a:solidFill>
                <a:effectLst/>
                <a:latin typeface="Consolas" panose="020B0609020204030204" pitchFamily="49" charset="0"/>
              </a:rPr>
              <a:t>import</a:t>
            </a:r>
            <a:r>
              <a:rPr lang="en-US" sz="1050" b="0" dirty="0">
                <a:solidFill>
                  <a:srgbClr val="000000"/>
                </a:solidFill>
                <a:effectLst/>
                <a:latin typeface="Consolas" panose="020B0609020204030204" pitchFamily="49" charset="0"/>
              </a:rPr>
              <a:t> { describe, expect } </a:t>
            </a:r>
            <a:r>
              <a:rPr lang="en-US" sz="1050" b="0" dirty="0">
                <a:solidFill>
                  <a:srgbClr val="0000FF"/>
                </a:solidFill>
                <a:effectLst/>
                <a:latin typeface="Consolas" panose="020B0609020204030204" pitchFamily="49" charset="0"/>
              </a:rPr>
              <a:t>from</a:t>
            </a:r>
            <a:r>
              <a:rPr lang="en-US" sz="1050" b="0" dirty="0">
                <a:solidFill>
                  <a:srgbClr val="000000"/>
                </a:solidFill>
                <a:effectLst/>
                <a:latin typeface="Consolas" panose="020B0609020204030204" pitchFamily="49" charset="0"/>
              </a:rPr>
              <a:t> </a:t>
            </a:r>
            <a:r>
              <a:rPr lang="en-US" sz="1050" b="0" dirty="0">
                <a:solidFill>
                  <a:srgbClr val="A31515"/>
                </a:solidFill>
                <a:effectLst/>
                <a:latin typeface="Consolas" panose="020B0609020204030204" pitchFamily="49" charset="0"/>
              </a:rPr>
              <a:t>"</a:t>
            </a:r>
            <a:r>
              <a:rPr lang="en-US" sz="1050" b="0" dirty="0" err="1">
                <a:solidFill>
                  <a:srgbClr val="A31515"/>
                </a:solidFill>
                <a:effectLst/>
                <a:latin typeface="Consolas" panose="020B0609020204030204" pitchFamily="49" charset="0"/>
              </a:rPr>
              <a:t>vitest</a:t>
            </a:r>
            <a:r>
              <a:rPr lang="en-US" sz="1050" b="0" dirty="0">
                <a:solidFill>
                  <a:srgbClr val="A31515"/>
                </a:solidFill>
                <a:effectLst/>
                <a:latin typeface="Consolas" panose="020B0609020204030204" pitchFamily="49" charset="0"/>
              </a:rPr>
              <a:t>"</a:t>
            </a:r>
            <a:r>
              <a:rPr lang="en-US" sz="1050" b="0" dirty="0">
                <a:solidFill>
                  <a:srgbClr val="000000"/>
                </a:solidFill>
                <a:effectLst/>
                <a:latin typeface="Consolas" panose="020B0609020204030204" pitchFamily="49" charset="0"/>
              </a:rPr>
              <a:t>;</a:t>
            </a:r>
          </a:p>
          <a:p>
            <a:pPr>
              <a:lnSpc>
                <a:spcPts val="1425"/>
              </a:lnSpc>
            </a:pPr>
            <a:r>
              <a:rPr lang="en-US" sz="1050" dirty="0">
                <a:solidFill>
                  <a:srgbClr val="0000FF"/>
                </a:solidFill>
                <a:latin typeface="Consolas" panose="020B0609020204030204" pitchFamily="49" charset="0"/>
              </a:rPr>
              <a:t>import</a:t>
            </a:r>
            <a:r>
              <a:rPr lang="en-US" sz="1050" dirty="0">
                <a:solidFill>
                  <a:srgbClr val="000000"/>
                </a:solidFill>
                <a:latin typeface="Consolas" panose="020B0609020204030204" pitchFamily="49" charset="0"/>
              </a:rPr>
              <a:t> { </a:t>
            </a:r>
            <a:r>
              <a:rPr lang="en-US" sz="1050" dirty="0" err="1">
                <a:solidFill>
                  <a:srgbClr val="000000"/>
                </a:solidFill>
                <a:latin typeface="Consolas" panose="020B0609020204030204" pitchFamily="49" charset="0"/>
              </a:rPr>
              <a:t>someRoot</a:t>
            </a:r>
            <a:r>
              <a:rPr lang="en-US" sz="1050" dirty="0">
                <a:solidFill>
                  <a:srgbClr val="000000"/>
                </a:solidFill>
                <a:latin typeface="Consolas" panose="020B0609020204030204" pitchFamily="49" charset="0"/>
              </a:rPr>
              <a:t> } </a:t>
            </a:r>
            <a:r>
              <a:rPr lang="en-US" sz="1050" dirty="0">
                <a:solidFill>
                  <a:srgbClr val="0000FF"/>
                </a:solidFill>
                <a:latin typeface="Consolas" panose="020B0609020204030204" pitchFamily="49" charset="0"/>
              </a:rPr>
              <a:t>from</a:t>
            </a:r>
            <a:r>
              <a:rPr lang="en-US" sz="1050" dirty="0">
                <a:solidFill>
                  <a:srgbClr val="000000"/>
                </a:solidFill>
                <a:latin typeface="Consolas" panose="020B0609020204030204" pitchFamily="49" charset="0"/>
              </a:rPr>
              <a:t> </a:t>
            </a:r>
            <a:r>
              <a:rPr lang="en-US" sz="1050" dirty="0">
                <a:solidFill>
                  <a:srgbClr val="A31515"/>
                </a:solidFill>
                <a:latin typeface="Consolas" panose="020B0609020204030204" pitchFamily="49" charset="0"/>
              </a:rPr>
              <a:t>"</a:t>
            </a:r>
            <a:r>
              <a:rPr lang="en-US" sz="1050" dirty="0" err="1">
                <a:solidFill>
                  <a:srgbClr val="A31515"/>
                </a:solidFill>
                <a:latin typeface="Consolas" panose="020B0609020204030204" pitchFamily="49" charset="0"/>
              </a:rPr>
              <a:t>someRoot.ts</a:t>
            </a:r>
            <a:r>
              <a:rPr lang="en-US" sz="1050" dirty="0">
                <a:solidFill>
                  <a:srgbClr val="A31515"/>
                </a:solidFill>
                <a:latin typeface="Consolas" panose="020B0609020204030204" pitchFamily="49" charset="0"/>
              </a:rPr>
              <a:t>"</a:t>
            </a:r>
            <a:r>
              <a:rPr lang="en-US" sz="1050" dirty="0">
                <a:solidFill>
                  <a:srgbClr val="000000"/>
                </a:solidFill>
                <a:latin typeface="Consolas" panose="020B0609020204030204" pitchFamily="49" charset="0"/>
              </a:rPr>
              <a:t>;</a:t>
            </a:r>
            <a:br>
              <a:rPr lang="en-US" sz="1050" b="0" dirty="0">
                <a:solidFill>
                  <a:srgbClr val="000000"/>
                </a:solidFill>
                <a:effectLst/>
                <a:latin typeface="Consolas" panose="020B0609020204030204" pitchFamily="49" charset="0"/>
              </a:rPr>
            </a:b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8000"/>
                </a:solidFill>
                <a:effectLst/>
                <a:latin typeface="Consolas" panose="020B0609020204030204" pitchFamily="49" charset="0"/>
              </a:rPr>
              <a:t>/**</a:t>
            </a: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FF"/>
                </a:solidFill>
                <a:effectLst/>
                <a:latin typeface="Consolas" panose="020B0609020204030204" pitchFamily="49" charset="0"/>
              </a:rPr>
              <a:t>const</a:t>
            </a:r>
            <a:r>
              <a:rPr lang="en-US" sz="1050" b="0" dirty="0">
                <a:solidFill>
                  <a:srgbClr val="000000"/>
                </a:solidFill>
                <a:effectLst/>
                <a:latin typeface="Consolas" panose="020B0609020204030204" pitchFamily="49" charset="0"/>
              </a:rPr>
              <a:t> coefficient = </a:t>
            </a:r>
            <a:r>
              <a:rPr lang="en-US" sz="1050" b="0" dirty="0" err="1">
                <a:solidFill>
                  <a:srgbClr val="000000"/>
                </a:solidFill>
                <a:effectLst/>
                <a:latin typeface="Consolas" panose="020B0609020204030204" pitchFamily="49" charset="0"/>
              </a:rPr>
              <a:t>fc.integer</a:t>
            </a:r>
            <a:r>
              <a:rPr lang="en-US" sz="1050" b="0" dirty="0">
                <a:solidFill>
                  <a:srgbClr val="000000"/>
                </a:solidFill>
                <a:effectLst/>
                <a:latin typeface="Consolas" panose="020B0609020204030204" pitchFamily="49" charset="0"/>
              </a:rPr>
              <a:t>({ min: -</a:t>
            </a:r>
            <a:r>
              <a:rPr lang="en-US" sz="1050" b="0" dirty="0">
                <a:solidFill>
                  <a:srgbClr val="098658"/>
                </a:solidFill>
                <a:effectLst/>
                <a:latin typeface="Consolas" panose="020B0609020204030204" pitchFamily="49" charset="0"/>
              </a:rPr>
              <a:t>50</a:t>
            </a:r>
            <a:r>
              <a:rPr lang="en-US" sz="1050" b="0" dirty="0">
                <a:solidFill>
                  <a:srgbClr val="000000"/>
                </a:solidFill>
                <a:effectLst/>
                <a:latin typeface="Consolas" panose="020B0609020204030204" pitchFamily="49" charset="0"/>
              </a:rPr>
              <a:t>, max: </a:t>
            </a:r>
            <a:r>
              <a:rPr lang="en-US" sz="1050" b="0" dirty="0">
                <a:solidFill>
                  <a:srgbClr val="098658"/>
                </a:solidFill>
                <a:effectLst/>
                <a:latin typeface="Consolas" panose="020B0609020204030204" pitchFamily="49" charset="0"/>
              </a:rPr>
              <a:t>50</a:t>
            </a:r>
            <a:r>
              <a:rPr lang="en-US" sz="1050" b="0" dirty="0">
                <a:solidFill>
                  <a:srgbClr val="000000"/>
                </a:solidFill>
                <a:effectLst/>
                <a:latin typeface="Consolas" panose="020B0609020204030204" pitchFamily="49" charset="0"/>
              </a:rPr>
              <a:t> });</a:t>
            </a:r>
          </a:p>
          <a:p>
            <a:pPr>
              <a:lnSpc>
                <a:spcPts val="1425"/>
              </a:lnSpc>
              <a:buNone/>
            </a:pPr>
            <a:r>
              <a:rPr lang="en-US" sz="1050" b="0" dirty="0">
                <a:solidFill>
                  <a:srgbClr val="0000FF"/>
                </a:solidFill>
                <a:effectLst/>
                <a:latin typeface="Consolas" panose="020B0609020204030204" pitchFamily="49" charset="0"/>
              </a:rPr>
              <a:t>const</a:t>
            </a:r>
            <a:r>
              <a:rPr lang="en-US" sz="1050" b="0" dirty="0">
                <a:solidFill>
                  <a:srgbClr val="000000"/>
                </a:solidFill>
                <a:effectLst/>
                <a:latin typeface="Consolas" panose="020B0609020204030204" pitchFamily="49" charset="0"/>
              </a:rPr>
              <a:t> </a:t>
            </a:r>
            <a:r>
              <a:rPr lang="en-US" sz="1050" b="0" dirty="0" err="1">
                <a:solidFill>
                  <a:srgbClr val="000000"/>
                </a:solidFill>
                <a:effectLst/>
                <a:latin typeface="Consolas" panose="020B0609020204030204" pitchFamily="49" charset="0"/>
              </a:rPr>
              <a:t>nonZeroCoefficient</a:t>
            </a:r>
            <a:r>
              <a:rPr lang="en-US" sz="1050" b="0" dirty="0">
                <a:solidFill>
                  <a:srgbClr val="000000"/>
                </a:solidFill>
                <a:effectLst/>
                <a:latin typeface="Consolas" panose="020B0609020204030204" pitchFamily="49" charset="0"/>
              </a:rPr>
              <a:t> = </a:t>
            </a:r>
            <a:r>
              <a:rPr lang="en-US" sz="1050" b="0" dirty="0" err="1">
                <a:solidFill>
                  <a:srgbClr val="000000"/>
                </a:solidFill>
                <a:effectLst/>
                <a:latin typeface="Consolas" panose="020B0609020204030204" pitchFamily="49" charset="0"/>
              </a:rPr>
              <a:t>coefficient.filter</a:t>
            </a:r>
            <a:r>
              <a:rPr lang="en-US" sz="1050" b="0" dirty="0">
                <a:solidFill>
                  <a:srgbClr val="000000"/>
                </a:solidFill>
                <a:effectLst/>
                <a:latin typeface="Consolas" panose="020B0609020204030204" pitchFamily="49" charset="0"/>
              </a:rPr>
              <a:t>((a) </a:t>
            </a:r>
            <a:r>
              <a:rPr lang="en-US" sz="1050" b="0" dirty="0">
                <a:solidFill>
                  <a:srgbClr val="0000FF"/>
                </a:solidFill>
                <a:effectLst/>
                <a:latin typeface="Consolas" panose="020B0609020204030204" pitchFamily="49" charset="0"/>
              </a:rPr>
              <a:t>=&gt;</a:t>
            </a:r>
            <a:r>
              <a:rPr lang="en-US" sz="1050" b="0" dirty="0">
                <a:solidFill>
                  <a:srgbClr val="000000"/>
                </a:solidFill>
                <a:effectLst/>
                <a:latin typeface="Consolas" panose="020B0609020204030204" pitchFamily="49" charset="0"/>
              </a:rPr>
              <a:t> a !== </a:t>
            </a:r>
            <a:r>
              <a:rPr lang="en-US" sz="1050" b="0" dirty="0">
                <a:solidFill>
                  <a:srgbClr val="098658"/>
                </a:solidFill>
                <a:effectLst/>
                <a:latin typeface="Consolas" panose="020B0609020204030204" pitchFamily="49" charset="0"/>
              </a:rPr>
              <a:t>0</a:t>
            </a:r>
            <a:r>
              <a:rPr lang="en-US" sz="1050" b="0" dirty="0">
                <a:solidFill>
                  <a:srgbClr val="000000"/>
                </a:solidFill>
                <a:effectLst/>
                <a:latin typeface="Consolas" panose="020B0609020204030204" pitchFamily="49" charset="0"/>
              </a:rPr>
              <a:t>);</a:t>
            </a:r>
            <a:br>
              <a:rPr lang="en-US" sz="1050" b="0" dirty="0">
                <a:solidFill>
                  <a:srgbClr val="000000"/>
                </a:solidFill>
                <a:effectLst/>
                <a:latin typeface="Consolas" panose="020B0609020204030204" pitchFamily="49" charset="0"/>
              </a:rPr>
            </a:b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8000"/>
                </a:solidFill>
                <a:effectLst/>
                <a:latin typeface="Consolas" panose="020B0609020204030204" pitchFamily="49" charset="0"/>
              </a:rPr>
              <a:t>/** Number of decimal places that `</a:t>
            </a:r>
            <a:r>
              <a:rPr lang="en-US" sz="1050" b="0" dirty="0" err="1">
                <a:solidFill>
                  <a:srgbClr val="008000"/>
                </a:solidFill>
                <a:effectLst/>
                <a:latin typeface="Consolas" panose="020B0609020204030204" pitchFamily="49" charset="0"/>
              </a:rPr>
              <a:t>toBeCloseTo</a:t>
            </a:r>
            <a:r>
              <a:rPr lang="en-US" sz="1050" b="0" dirty="0">
                <a:solidFill>
                  <a:srgbClr val="008000"/>
                </a:solidFill>
                <a:effectLst/>
                <a:latin typeface="Consolas" panose="020B0609020204030204" pitchFamily="49" charset="0"/>
              </a:rPr>
              <a:t>` should agree to. */</a:t>
            </a: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FF"/>
                </a:solidFill>
                <a:effectLst/>
                <a:latin typeface="Consolas" panose="020B0609020204030204" pitchFamily="49" charset="0"/>
              </a:rPr>
              <a:t>const</a:t>
            </a:r>
            <a:r>
              <a:rPr lang="en-US" sz="1050" b="0" dirty="0">
                <a:solidFill>
                  <a:srgbClr val="000000"/>
                </a:solidFill>
                <a:effectLst/>
                <a:latin typeface="Consolas" panose="020B0609020204030204" pitchFamily="49" charset="0"/>
              </a:rPr>
              <a:t> TOLERANCE = </a:t>
            </a:r>
            <a:r>
              <a:rPr lang="en-US" sz="1050" b="0" dirty="0">
                <a:solidFill>
                  <a:srgbClr val="098658"/>
                </a:solidFill>
                <a:effectLst/>
                <a:latin typeface="Consolas" panose="020B0609020204030204" pitchFamily="49" charset="0"/>
              </a:rPr>
              <a:t>6</a:t>
            </a:r>
            <a:r>
              <a:rPr lang="en-US" sz="1050" b="0" dirty="0">
                <a:solidFill>
                  <a:srgbClr val="000000"/>
                </a:solidFill>
                <a:effectLst/>
                <a:latin typeface="Consolas" panose="020B0609020204030204" pitchFamily="49" charset="0"/>
              </a:rPr>
              <a:t>;</a:t>
            </a:r>
          </a:p>
          <a:p>
            <a:pPr>
              <a:lnSpc>
                <a:spcPts val="1425"/>
              </a:lnSpc>
              <a:buNone/>
            </a:pPr>
            <a:br>
              <a:rPr lang="en-US" sz="1050" b="0" dirty="0">
                <a:solidFill>
                  <a:srgbClr val="000000"/>
                </a:solidFill>
                <a:effectLst/>
                <a:latin typeface="Consolas" panose="020B0609020204030204" pitchFamily="49" charset="0"/>
              </a:rPr>
            </a:b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00"/>
                </a:solidFill>
                <a:effectLst/>
                <a:latin typeface="Consolas" panose="020B0609020204030204" pitchFamily="49" charset="0"/>
              </a:rPr>
              <a:t>describe(</a:t>
            </a:r>
            <a:r>
              <a:rPr lang="en-US" sz="1050" b="0" dirty="0">
                <a:solidFill>
                  <a:srgbClr val="A31515"/>
                </a:solidFill>
                <a:effectLst/>
                <a:latin typeface="Consolas" panose="020B0609020204030204" pitchFamily="49" charset="0"/>
              </a:rPr>
              <a:t>`</a:t>
            </a:r>
            <a:r>
              <a:rPr lang="en-US" sz="1050" b="0" dirty="0" err="1">
                <a:solidFill>
                  <a:srgbClr val="A31515"/>
                </a:solidFill>
                <a:effectLst/>
                <a:latin typeface="Consolas" panose="020B0609020204030204" pitchFamily="49" charset="0"/>
              </a:rPr>
              <a:t>quadraticRoots</a:t>
            </a:r>
            <a:r>
              <a:rPr lang="en-US" sz="1050" b="0" dirty="0">
                <a:solidFill>
                  <a:srgbClr val="A31515"/>
                </a:solidFill>
                <a:effectLst/>
                <a:latin typeface="Consolas" panose="020B0609020204030204" pitchFamily="49" charset="0"/>
              </a:rPr>
              <a:t>()`</a:t>
            </a:r>
            <a:r>
              <a:rPr lang="en-US" sz="1050" b="0" dirty="0">
                <a:solidFill>
                  <a:srgbClr val="000000"/>
                </a:solidFill>
                <a:effectLst/>
                <a:latin typeface="Consolas" panose="020B0609020204030204" pitchFamily="49" charset="0"/>
              </a:rPr>
              <a:t>, () </a:t>
            </a:r>
            <a:r>
              <a:rPr lang="en-US" sz="1050" b="0" dirty="0">
                <a:solidFill>
                  <a:srgbClr val="0000FF"/>
                </a:solidFill>
                <a:effectLst/>
                <a:latin typeface="Consolas" panose="020B0609020204030204" pitchFamily="49" charset="0"/>
              </a:rPr>
              <a:t>=&gt;</a:t>
            </a:r>
            <a:r>
              <a:rPr lang="en-US" sz="1050" b="0" dirty="0">
                <a:solidFill>
                  <a:srgbClr val="000000"/>
                </a:solidFill>
                <a:effectLst/>
                <a:latin typeface="Consolas" panose="020B0609020204030204" pitchFamily="49" charset="0"/>
              </a:rPr>
              <a:t> {</a:t>
            </a:r>
          </a:p>
          <a:p>
            <a:pPr>
              <a:lnSpc>
                <a:spcPts val="1425"/>
              </a:lnSpc>
              <a:buNone/>
            </a:pPr>
            <a:r>
              <a:rPr lang="en-US" sz="1050" b="0" dirty="0">
                <a:solidFill>
                  <a:srgbClr val="000000"/>
                </a:solidFill>
                <a:effectLst/>
                <a:latin typeface="Consolas" panose="020B0609020204030204" pitchFamily="49" charset="0"/>
              </a:rPr>
              <a:t>  </a:t>
            </a:r>
            <a:r>
              <a:rPr lang="en-US" sz="1050" b="0" dirty="0">
                <a:solidFill>
                  <a:srgbClr val="008000"/>
                </a:solidFill>
                <a:effectLst/>
                <a:latin typeface="Consolas" panose="020B0609020204030204" pitchFamily="49" charset="0"/>
              </a:rPr>
              <a:t>// </a:t>
            </a:r>
            <a:r>
              <a:rPr lang="en-US" sz="1050" b="0" dirty="0" err="1">
                <a:solidFill>
                  <a:srgbClr val="008000"/>
                </a:solidFill>
                <a:effectLst/>
                <a:latin typeface="Consolas" panose="020B0609020204030204" pitchFamily="49" charset="0"/>
              </a:rPr>
              <a:t>it.prop</a:t>
            </a:r>
            <a:r>
              <a:rPr lang="en-US" sz="1050" b="0" dirty="0">
                <a:solidFill>
                  <a:srgbClr val="008000"/>
                </a:solidFill>
                <a:effectLst/>
                <a:latin typeface="Consolas" panose="020B0609020204030204" pitchFamily="49" charset="0"/>
              </a:rPr>
              <a:t> declares a property-based test,</a:t>
            </a: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00"/>
                </a:solidFill>
                <a:effectLst/>
                <a:latin typeface="Consolas" panose="020B0609020204030204" pitchFamily="49" charset="0"/>
              </a:rPr>
              <a:t>  </a:t>
            </a:r>
            <a:r>
              <a:rPr lang="en-US" sz="1050" b="0" dirty="0">
                <a:solidFill>
                  <a:srgbClr val="008000"/>
                </a:solidFill>
                <a:effectLst/>
                <a:latin typeface="Consolas" panose="020B0609020204030204" pitchFamily="49" charset="0"/>
              </a:rPr>
              <a:t>// The first argument is an array of </a:t>
            </a:r>
            <a:r>
              <a:rPr lang="en-US" sz="1050" b="0" dirty="0" err="1">
                <a:solidFill>
                  <a:srgbClr val="008000"/>
                </a:solidFill>
                <a:effectLst/>
                <a:latin typeface="Consolas" panose="020B0609020204030204" pitchFamily="49" charset="0"/>
              </a:rPr>
              <a:t>arbitraries</a:t>
            </a:r>
            <a:r>
              <a:rPr lang="en-US" sz="1050" b="0" dirty="0">
                <a:solidFill>
                  <a:srgbClr val="008000"/>
                </a:solidFill>
                <a:effectLst/>
                <a:latin typeface="Consolas" panose="020B0609020204030204" pitchFamily="49" charset="0"/>
              </a:rPr>
              <a:t>,</a:t>
            </a: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00"/>
                </a:solidFill>
                <a:effectLst/>
                <a:latin typeface="Consolas" panose="020B0609020204030204" pitchFamily="49" charset="0"/>
              </a:rPr>
              <a:t>  </a:t>
            </a:r>
            <a:r>
              <a:rPr lang="en-US" sz="1050" b="0" dirty="0">
                <a:solidFill>
                  <a:srgbClr val="008000"/>
                </a:solidFill>
                <a:effectLst/>
                <a:latin typeface="Consolas" panose="020B0609020204030204" pitchFamily="49" charset="0"/>
              </a:rPr>
              <a:t>// and the second argument is the name of the test</a:t>
            </a: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00"/>
                </a:solidFill>
                <a:effectLst/>
                <a:latin typeface="Consolas" panose="020B0609020204030204" pitchFamily="49" charset="0"/>
              </a:rPr>
              <a:t>  </a:t>
            </a:r>
            <a:r>
              <a:rPr lang="en-US" sz="1050" b="0" dirty="0">
                <a:solidFill>
                  <a:srgbClr val="008000"/>
                </a:solidFill>
                <a:effectLst/>
                <a:latin typeface="Consolas" panose="020B0609020204030204" pitchFamily="49" charset="0"/>
              </a:rPr>
              <a:t>// + a function that takes the generated values as arguments.</a:t>
            </a: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00"/>
                </a:solidFill>
                <a:effectLst/>
                <a:latin typeface="Consolas" panose="020B0609020204030204" pitchFamily="49" charset="0"/>
              </a:rPr>
              <a:t>  </a:t>
            </a:r>
            <a:r>
              <a:rPr lang="en-US" sz="1050" b="0" dirty="0">
                <a:solidFill>
                  <a:srgbClr val="008000"/>
                </a:solidFill>
                <a:effectLst/>
                <a:latin typeface="Consolas" panose="020B0609020204030204" pitchFamily="49" charset="0"/>
              </a:rPr>
              <a:t>// The </a:t>
            </a:r>
            <a:r>
              <a:rPr lang="en-US" sz="1050" b="0" dirty="0" err="1">
                <a:solidFill>
                  <a:srgbClr val="008000"/>
                </a:solidFill>
                <a:effectLst/>
                <a:latin typeface="Consolas" panose="020B0609020204030204" pitchFamily="49" charset="0"/>
              </a:rPr>
              <a:t>arbitraries</a:t>
            </a:r>
            <a:r>
              <a:rPr lang="en-US" sz="1050" b="0" dirty="0">
                <a:solidFill>
                  <a:srgbClr val="008000"/>
                </a:solidFill>
                <a:effectLst/>
                <a:latin typeface="Consolas" panose="020B0609020204030204" pitchFamily="49" charset="0"/>
              </a:rPr>
              <a:t> carry enough information to assign types to a, b, and c,</a:t>
            </a: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00"/>
                </a:solidFill>
                <a:effectLst/>
                <a:latin typeface="Consolas" panose="020B0609020204030204" pitchFamily="49" charset="0"/>
              </a:rPr>
              <a:t>  </a:t>
            </a:r>
            <a:r>
              <a:rPr lang="en-US" sz="1050" b="0" dirty="0">
                <a:solidFill>
                  <a:srgbClr val="008000"/>
                </a:solidFill>
                <a:effectLst/>
                <a:latin typeface="Consolas" panose="020B0609020204030204" pitchFamily="49" charset="0"/>
              </a:rPr>
              <a:t>// so the function can be type-checked.</a:t>
            </a: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0000"/>
                </a:solidFill>
                <a:effectLst/>
                <a:latin typeface="Consolas" panose="020B0609020204030204" pitchFamily="49" charset="0"/>
              </a:rPr>
              <a:t>  </a:t>
            </a:r>
            <a:r>
              <a:rPr lang="en-US" sz="1050" b="0" dirty="0" err="1">
                <a:solidFill>
                  <a:srgbClr val="000000"/>
                </a:solidFill>
                <a:effectLst/>
                <a:latin typeface="Consolas" panose="020B0609020204030204" pitchFamily="49" charset="0"/>
              </a:rPr>
              <a:t>it.prop</a:t>
            </a:r>
            <a:r>
              <a:rPr lang="en-US" sz="1050" b="0" dirty="0">
                <a:solidFill>
                  <a:srgbClr val="000000"/>
                </a:solidFill>
                <a:effectLst/>
                <a:latin typeface="Consolas" panose="020B0609020204030204" pitchFamily="49" charset="0"/>
              </a:rPr>
              <a:t>([</a:t>
            </a:r>
            <a:r>
              <a:rPr lang="en-US" sz="1050" b="0" dirty="0" err="1">
                <a:solidFill>
                  <a:srgbClr val="000000"/>
                </a:solidFill>
                <a:effectLst/>
                <a:latin typeface="Consolas" panose="020B0609020204030204" pitchFamily="49" charset="0"/>
              </a:rPr>
              <a:t>nonZeroCoefficient</a:t>
            </a:r>
            <a:r>
              <a:rPr lang="en-US" sz="1050" b="0" dirty="0">
                <a:solidFill>
                  <a:srgbClr val="000000"/>
                </a:solidFill>
                <a:effectLst/>
                <a:latin typeface="Consolas" panose="020B0609020204030204" pitchFamily="49" charset="0"/>
              </a:rPr>
              <a:t>, coefficient, coefficient])(</a:t>
            </a:r>
          </a:p>
          <a:p>
            <a:pPr>
              <a:lnSpc>
                <a:spcPts val="1425"/>
              </a:lnSpc>
              <a:buNone/>
            </a:pPr>
            <a:r>
              <a:rPr lang="en-US" sz="1050" b="0" dirty="0">
                <a:solidFill>
                  <a:srgbClr val="000000"/>
                </a:solidFill>
                <a:effectLst/>
                <a:latin typeface="Consolas" panose="020B0609020204030204" pitchFamily="49" charset="0"/>
              </a:rPr>
              <a:t>    </a:t>
            </a:r>
            <a:r>
              <a:rPr lang="en-US" sz="1050" b="0" dirty="0">
                <a:solidFill>
                  <a:srgbClr val="A31515"/>
                </a:solidFill>
                <a:effectLst/>
                <a:latin typeface="Consolas" panose="020B0609020204030204" pitchFamily="49" charset="0"/>
              </a:rPr>
              <a:t>"another syntax for the same test"</a:t>
            </a:r>
            <a:r>
              <a:rPr lang="en-US" sz="1050" b="0" dirty="0">
                <a:solidFill>
                  <a:srgbClr val="000000"/>
                </a:solidFill>
                <a:effectLst/>
                <a:latin typeface="Consolas" panose="020B0609020204030204" pitchFamily="49" charset="0"/>
              </a:rPr>
              <a:t>,</a:t>
            </a:r>
          </a:p>
          <a:p>
            <a:pPr>
              <a:lnSpc>
                <a:spcPts val="1425"/>
              </a:lnSpc>
              <a:buNone/>
            </a:pPr>
            <a:r>
              <a:rPr lang="en-US" sz="1050" b="0" dirty="0">
                <a:solidFill>
                  <a:srgbClr val="000000"/>
                </a:solidFill>
                <a:effectLst/>
                <a:latin typeface="Consolas" panose="020B0609020204030204" pitchFamily="49" charset="0"/>
              </a:rPr>
              <a:t>    (a, b, c) </a:t>
            </a:r>
            <a:r>
              <a:rPr lang="en-US" sz="1050" b="0" dirty="0">
                <a:solidFill>
                  <a:srgbClr val="0000FF"/>
                </a:solidFill>
                <a:effectLst/>
                <a:latin typeface="Consolas" panose="020B0609020204030204" pitchFamily="49" charset="0"/>
              </a:rPr>
              <a:t>=&gt;</a:t>
            </a:r>
            <a:r>
              <a:rPr lang="en-US" sz="1050" b="0" dirty="0">
                <a:solidFill>
                  <a:srgbClr val="000000"/>
                </a:solidFill>
                <a:effectLst/>
                <a:latin typeface="Consolas" panose="020B0609020204030204" pitchFamily="49" charset="0"/>
              </a:rPr>
              <a:t> {</a:t>
            </a:r>
          </a:p>
          <a:p>
            <a:pPr>
              <a:lnSpc>
                <a:spcPts val="1425"/>
              </a:lnSpc>
              <a:buNone/>
            </a:pPr>
            <a:r>
              <a:rPr lang="en-US" sz="1050" b="0" dirty="0">
                <a:solidFill>
                  <a:srgbClr val="000000"/>
                </a:solidFill>
                <a:effectLst/>
                <a:latin typeface="Consolas" panose="020B0609020204030204" pitchFamily="49" charset="0"/>
              </a:rPr>
              <a:t>      </a:t>
            </a:r>
            <a:r>
              <a:rPr lang="en-US" sz="1050" b="0" dirty="0">
                <a:solidFill>
                  <a:srgbClr val="0000FF"/>
                </a:solidFill>
                <a:effectLst/>
                <a:latin typeface="Consolas" panose="020B0609020204030204" pitchFamily="49" charset="0"/>
              </a:rPr>
              <a:t>const</a:t>
            </a:r>
            <a:r>
              <a:rPr lang="en-US" sz="1050" b="0" dirty="0">
                <a:solidFill>
                  <a:srgbClr val="000000"/>
                </a:solidFill>
                <a:effectLst/>
                <a:latin typeface="Consolas" panose="020B0609020204030204" pitchFamily="49" charset="0"/>
              </a:rPr>
              <a:t> x = </a:t>
            </a:r>
            <a:r>
              <a:rPr lang="en-US" sz="1050" b="0" dirty="0" err="1">
                <a:solidFill>
                  <a:srgbClr val="000000"/>
                </a:solidFill>
                <a:effectLst/>
                <a:latin typeface="Consolas" panose="020B0609020204030204" pitchFamily="49" charset="0"/>
              </a:rPr>
              <a:t>someRoot</a:t>
            </a:r>
            <a:r>
              <a:rPr lang="en-US" sz="1050" b="0" dirty="0">
                <a:solidFill>
                  <a:srgbClr val="000000"/>
                </a:solidFill>
                <a:effectLst/>
                <a:latin typeface="Consolas" panose="020B0609020204030204" pitchFamily="49" charset="0"/>
              </a:rPr>
              <a:t>(a, b, c);</a:t>
            </a:r>
          </a:p>
          <a:p>
            <a:pPr>
              <a:lnSpc>
                <a:spcPts val="1425"/>
              </a:lnSpc>
              <a:buNone/>
            </a:pPr>
            <a:r>
              <a:rPr lang="en-US" sz="1050" b="0" dirty="0">
                <a:solidFill>
                  <a:srgbClr val="000000"/>
                </a:solidFill>
                <a:effectLst/>
                <a:latin typeface="Consolas" panose="020B0609020204030204" pitchFamily="49" charset="0"/>
              </a:rPr>
              <a:t>      expect(a * x * x + b * x + c).</a:t>
            </a:r>
            <a:r>
              <a:rPr lang="en-US" sz="1050" b="0" dirty="0" err="1">
                <a:solidFill>
                  <a:srgbClr val="000000"/>
                </a:solidFill>
                <a:effectLst/>
                <a:latin typeface="Consolas" panose="020B0609020204030204" pitchFamily="49" charset="0"/>
              </a:rPr>
              <a:t>toBeCloseTo</a:t>
            </a:r>
            <a:r>
              <a:rPr lang="en-US" sz="1050" b="0" dirty="0">
                <a:solidFill>
                  <a:srgbClr val="000000"/>
                </a:solidFill>
                <a:effectLst/>
                <a:latin typeface="Consolas" panose="020B0609020204030204" pitchFamily="49" charset="0"/>
              </a:rPr>
              <a:t>(</a:t>
            </a:r>
            <a:r>
              <a:rPr lang="en-US" sz="1050" b="0" dirty="0">
                <a:solidFill>
                  <a:srgbClr val="098658"/>
                </a:solidFill>
                <a:effectLst/>
                <a:latin typeface="Consolas" panose="020B0609020204030204" pitchFamily="49" charset="0"/>
              </a:rPr>
              <a:t>0</a:t>
            </a:r>
            <a:r>
              <a:rPr lang="en-US" sz="1050" b="0" dirty="0">
                <a:solidFill>
                  <a:srgbClr val="000000"/>
                </a:solidFill>
                <a:effectLst/>
                <a:latin typeface="Consolas" panose="020B0609020204030204" pitchFamily="49" charset="0"/>
              </a:rPr>
              <a:t>, TOLERANCE);</a:t>
            </a:r>
          </a:p>
          <a:p>
            <a:pPr>
              <a:lnSpc>
                <a:spcPts val="1425"/>
              </a:lnSpc>
              <a:buNone/>
            </a:pPr>
            <a:r>
              <a:rPr lang="en-US" sz="1050" b="0" dirty="0">
                <a:solidFill>
                  <a:srgbClr val="000000"/>
                </a:solidFill>
                <a:effectLst/>
                <a:latin typeface="Consolas" panose="020B0609020204030204" pitchFamily="49" charset="0"/>
              </a:rPr>
              <a:t>    },</a:t>
            </a:r>
          </a:p>
          <a:p>
            <a:pPr>
              <a:lnSpc>
                <a:spcPts val="1425"/>
              </a:lnSpc>
              <a:buNone/>
            </a:pPr>
            <a:r>
              <a:rPr lang="en-US" sz="1050" b="0" dirty="0">
                <a:solidFill>
                  <a:srgbClr val="000000"/>
                </a:solidFill>
                <a:effectLst/>
                <a:latin typeface="Consolas" panose="020B0609020204030204" pitchFamily="49" charset="0"/>
              </a:rPr>
              <a:t>  );</a:t>
            </a:r>
          </a:p>
          <a:p>
            <a:pPr>
              <a:lnSpc>
                <a:spcPts val="1425"/>
              </a:lnSpc>
              <a:buNone/>
            </a:pPr>
            <a:r>
              <a:rPr lang="en-US" sz="1050" b="0" dirty="0">
                <a:solidFill>
                  <a:srgbClr val="000000"/>
                </a:solidFill>
                <a:effectLst/>
                <a:latin typeface="Consolas" panose="020B0609020204030204" pitchFamily="49" charset="0"/>
              </a:rPr>
              <a:t>});</a:t>
            </a:r>
          </a:p>
          <a:p>
            <a:pPr>
              <a:lnSpc>
                <a:spcPts val="1425"/>
              </a:lnSpc>
              <a:buNone/>
            </a:pPr>
            <a:br>
              <a:rPr lang="en-US" sz="1050" b="0" dirty="0">
                <a:solidFill>
                  <a:srgbClr val="000000"/>
                </a:solidFill>
                <a:effectLst/>
                <a:latin typeface="Consolas" panose="020B0609020204030204" pitchFamily="49" charset="0"/>
              </a:rPr>
            </a:br>
            <a:endParaRPr lang="en-US" sz="1050" b="0" dirty="0">
              <a:solidFill>
                <a:srgbClr val="000000"/>
              </a:solidFill>
              <a:effectLst/>
              <a:latin typeface="Consolas" panose="020B0609020204030204" pitchFamily="49" charset="0"/>
            </a:endParaRPr>
          </a:p>
          <a:p>
            <a:pPr>
              <a:lnSpc>
                <a:spcPts val="1425"/>
              </a:lnSpc>
              <a:buNone/>
            </a:pPr>
            <a:r>
              <a:rPr lang="en-US" sz="1050" b="0" dirty="0">
                <a:solidFill>
                  <a:srgbClr val="008000"/>
                </a:solidFill>
                <a:effectLst/>
                <a:latin typeface="Consolas" panose="020B0609020204030204" pitchFamily="49" charset="0"/>
              </a:rPr>
              <a:t>// https://www.npmjs.com/package/@fast-check/vitest</a:t>
            </a:r>
            <a:endParaRPr lang="en-US" sz="1050" b="0" dirty="0">
              <a:solidFill>
                <a:srgbClr val="000000"/>
              </a:solidFill>
              <a:effectLst/>
              <a:latin typeface="Consolas" panose="020B0609020204030204" pitchFamily="49" charset="0"/>
            </a:endParaRPr>
          </a:p>
          <a:p>
            <a:pPr>
              <a:lnSpc>
                <a:spcPts val="1425"/>
              </a:lnSpc>
              <a:buNone/>
            </a:pPr>
            <a:br>
              <a:rPr lang="en-US" sz="1050" b="0" dirty="0">
                <a:solidFill>
                  <a:srgbClr val="000000"/>
                </a:solidFill>
                <a:effectLst/>
                <a:latin typeface="Consolas" panose="020B0609020204030204" pitchFamily="49" charset="0"/>
              </a:rPr>
            </a:br>
            <a:endParaRPr lang="en-US" sz="1050" b="0" dirty="0">
              <a:solidFill>
                <a:srgbClr val="000000"/>
              </a:solidFill>
              <a:effectLst/>
              <a:latin typeface="Consolas" panose="020B0609020204030204" pitchFamily="49" charset="0"/>
            </a:endParaRPr>
          </a:p>
        </p:txBody>
      </p:sp>
      <p:sp>
        <p:nvSpPr>
          <p:cNvPr id="3" name="AutoShape 9">
            <a:extLst>
              <a:ext uri="{FF2B5EF4-FFF2-40B4-BE49-F238E27FC236}">
                <a16:creationId xmlns:a16="http://schemas.microsoft.com/office/drawing/2014/main" id="{C6EEDF77-9A68-18CA-1920-9D3DB97FC7D2}"/>
              </a:ext>
            </a:extLst>
          </p:cNvPr>
          <p:cNvSpPr>
            <a:spLocks/>
          </p:cNvSpPr>
          <p:nvPr/>
        </p:nvSpPr>
        <p:spPr bwMode="auto">
          <a:xfrm>
            <a:off x="6862117" y="1563799"/>
            <a:ext cx="4275812" cy="4357500"/>
          </a:xfrm>
          <a:prstGeom prst="roundRect">
            <a:avLst>
              <a:gd name="adj" fmla="val 16667"/>
            </a:avLst>
          </a:prstGeom>
          <a:solidFill>
            <a:srgbClr val="00B050"/>
          </a:solidFill>
          <a:ln w="9525" cap="flat" cmpd="sng">
            <a:solidFill>
              <a:srgbClr val="C70000"/>
            </a:solidFill>
            <a:prstDash val="solid"/>
            <a:round/>
            <a:headEnd type="none" w="med" len="med"/>
            <a:tailEnd type="triangle" w="med" len="med"/>
          </a:ln>
          <a:effectLst>
            <a:outerShdw blurRad="38100" dist="23000" dir="5400000" algn="ctr" rotWithShape="0">
              <a:srgbClr val="000000">
                <a:alpha val="34999"/>
              </a:srgbClr>
            </a:outerShdw>
          </a:effectLst>
        </p:spPr>
        <p:txBody>
          <a:bodyPr lIns="32146" tIns="32146" rIns="32146" bIns="32146" anchor="ctr"/>
          <a:lstStyle>
            <a:lvl1pPr defTabSz="457200">
              <a:defRPr sz="3600">
                <a:solidFill>
                  <a:srgbClr val="000000"/>
                </a:solidFill>
                <a:latin typeface="Calibri" charset="0"/>
                <a:cs typeface="Calibri" charset="0"/>
              </a:defRPr>
            </a:lvl1pPr>
            <a:lvl2pPr defTabSz="457200">
              <a:defRPr sz="3600">
                <a:solidFill>
                  <a:srgbClr val="000000"/>
                </a:solidFill>
                <a:latin typeface="Calibri" charset="0"/>
                <a:cs typeface="Calibri" charset="0"/>
              </a:defRPr>
            </a:lvl2pPr>
            <a:lvl3pPr defTabSz="457200">
              <a:defRPr sz="3600">
                <a:solidFill>
                  <a:srgbClr val="000000"/>
                </a:solidFill>
                <a:latin typeface="Calibri" charset="0"/>
                <a:cs typeface="Calibri" charset="0"/>
              </a:defRPr>
            </a:lvl3pPr>
            <a:lvl4pPr defTabSz="457200">
              <a:defRPr sz="3600">
                <a:solidFill>
                  <a:srgbClr val="000000"/>
                </a:solidFill>
                <a:latin typeface="Calibri" charset="0"/>
                <a:cs typeface="Calibri" charset="0"/>
              </a:defRPr>
            </a:lvl4pPr>
            <a:lvl5pPr defTabSz="457200">
              <a:defRPr sz="3600">
                <a:solidFill>
                  <a:srgbClr val="000000"/>
                </a:solidFill>
                <a:latin typeface="Calibri" charset="0"/>
                <a:cs typeface="Calibri" charset="0"/>
              </a:defRPr>
            </a:lvl5pPr>
            <a:lvl6pPr marL="457200" algn="ctr" defTabSz="457200" fontAlgn="base" hangingPunct="0">
              <a:spcBef>
                <a:spcPct val="0"/>
              </a:spcBef>
              <a:spcAft>
                <a:spcPct val="0"/>
              </a:spcAft>
              <a:defRPr sz="3600">
                <a:solidFill>
                  <a:srgbClr val="000000"/>
                </a:solidFill>
                <a:latin typeface="Calibri" charset="0"/>
                <a:cs typeface="Calibri" charset="0"/>
              </a:defRPr>
            </a:lvl6pPr>
            <a:lvl7pPr marL="914400" algn="ctr" defTabSz="457200" fontAlgn="base" hangingPunct="0">
              <a:spcBef>
                <a:spcPct val="0"/>
              </a:spcBef>
              <a:spcAft>
                <a:spcPct val="0"/>
              </a:spcAft>
              <a:defRPr sz="3600">
                <a:solidFill>
                  <a:srgbClr val="000000"/>
                </a:solidFill>
                <a:latin typeface="Calibri" charset="0"/>
                <a:cs typeface="Calibri" charset="0"/>
              </a:defRPr>
            </a:lvl7pPr>
            <a:lvl8pPr marL="1371600" algn="ctr" defTabSz="457200" fontAlgn="base" hangingPunct="0">
              <a:spcBef>
                <a:spcPct val="0"/>
              </a:spcBef>
              <a:spcAft>
                <a:spcPct val="0"/>
              </a:spcAft>
              <a:defRPr sz="3600">
                <a:solidFill>
                  <a:srgbClr val="000000"/>
                </a:solidFill>
                <a:latin typeface="Calibri" charset="0"/>
                <a:cs typeface="Calibri" charset="0"/>
              </a:defRPr>
            </a:lvl8pPr>
            <a:lvl9pPr marL="1828800" algn="ctr" defTabSz="457200" fontAlgn="base" hangingPunct="0">
              <a:spcBef>
                <a:spcPct val="0"/>
              </a:spcBef>
              <a:spcAft>
                <a:spcPct val="0"/>
              </a:spcAft>
              <a:defRPr sz="3600">
                <a:solidFill>
                  <a:srgbClr val="000000"/>
                </a:solidFill>
                <a:latin typeface="Calibri" charset="0"/>
                <a:cs typeface="Calibri" charset="0"/>
              </a:defRPr>
            </a:lvl9pPr>
          </a:lstStyle>
          <a:p>
            <a:r>
              <a:rPr lang="en-US" altLang="en-US" sz="2400" dirty="0">
                <a:solidFill>
                  <a:srgbClr val="FFFFFF"/>
                </a:solidFill>
                <a:latin typeface="Calibri" panose="020F0502020204030204" pitchFamily="34" charset="0"/>
                <a:cs typeface="Calibri" panose="020F0502020204030204" pitchFamily="34" charset="0"/>
              </a:rPr>
              <a:t>Allows you to define rules or invariants that your code must always satisfy. Framework will generate hundreds of randomized inputs itself.</a:t>
            </a:r>
            <a:br>
              <a:rPr lang="en-US" altLang="en-US" sz="2400" dirty="0">
                <a:solidFill>
                  <a:srgbClr val="FFFFFF"/>
                </a:solidFill>
                <a:latin typeface="Calibri" panose="020F0502020204030204" pitchFamily="34" charset="0"/>
                <a:cs typeface="Calibri" panose="020F0502020204030204" pitchFamily="34" charset="0"/>
              </a:rPr>
            </a:br>
            <a:r>
              <a:rPr lang="en-US" altLang="en-US" sz="2400" dirty="0">
                <a:solidFill>
                  <a:srgbClr val="FFFFFF"/>
                </a:solidFill>
                <a:latin typeface="Calibri" panose="020F0502020204030204" pitchFamily="34" charset="0"/>
                <a:cs typeface="Calibri" panose="020F0502020204030204" pitchFamily="34" charset="0"/>
              </a:rPr>
              <a:t>Example: instead of writing tests like “if input is 2 and 3, return 5”, you would write rules like “sum must always be larger than or equal to both inputs if both are positive”</a:t>
            </a:r>
            <a:endParaRPr lang="en-US" altLang="en-US" sz="2400" dirty="0">
              <a:solidFill>
                <a:srgbClr val="FFC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247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E7F18-B45B-CFC5-09EA-8501955B21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D6194F-7AC3-5E4A-D2E2-B1757CE5665E}"/>
              </a:ext>
            </a:extLst>
          </p:cNvPr>
          <p:cNvSpPr>
            <a:spLocks noGrp="1"/>
          </p:cNvSpPr>
          <p:nvPr>
            <p:ph type="title"/>
          </p:nvPr>
        </p:nvSpPr>
        <p:spPr/>
        <p:txBody>
          <a:bodyPr/>
          <a:lstStyle/>
          <a:p>
            <a:r>
              <a:rPr lang="en-US" dirty="0"/>
              <a:t>Review of Section 3.1</a:t>
            </a:r>
          </a:p>
        </p:txBody>
      </p:sp>
      <p:sp>
        <p:nvSpPr>
          <p:cNvPr id="4" name="Slide Number Placeholder 3">
            <a:extLst>
              <a:ext uri="{FF2B5EF4-FFF2-40B4-BE49-F238E27FC236}">
                <a16:creationId xmlns:a16="http://schemas.microsoft.com/office/drawing/2014/main" id="{22A396DC-EAD6-C238-812F-A74D841313EC}"/>
              </a:ext>
            </a:extLst>
          </p:cNvPr>
          <p:cNvSpPr>
            <a:spLocks noGrp="1"/>
          </p:cNvSpPr>
          <p:nvPr>
            <p:ph type="sldNum" sz="quarter" idx="12"/>
          </p:nvPr>
        </p:nvSpPr>
        <p:spPr/>
        <p:txBody>
          <a:bodyPr/>
          <a:lstStyle/>
          <a:p>
            <a:fld id="{20F37917-FD3A-4669-9018-DA04BCDD3D75}" type="slidenum">
              <a:rPr lang="en-US" smtClean="0"/>
              <a:pPr/>
              <a:t>18</a:t>
            </a:fld>
            <a:endParaRPr lang="en-US"/>
          </a:p>
        </p:txBody>
      </p:sp>
      <p:sp>
        <p:nvSpPr>
          <p:cNvPr id="3" name="TextBox 2">
            <a:extLst>
              <a:ext uri="{FF2B5EF4-FFF2-40B4-BE49-F238E27FC236}">
                <a16:creationId xmlns:a16="http://schemas.microsoft.com/office/drawing/2014/main" id="{28CC9EFF-765C-086B-0DEB-9908E5B4857A}"/>
              </a:ext>
            </a:extLst>
          </p:cNvPr>
          <p:cNvSpPr txBox="1"/>
          <p:nvPr/>
        </p:nvSpPr>
        <p:spPr>
          <a:xfrm>
            <a:off x="2151529" y="739588"/>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14" name="TextBox 13">
            <a:extLst>
              <a:ext uri="{FF2B5EF4-FFF2-40B4-BE49-F238E27FC236}">
                <a16:creationId xmlns:a16="http://schemas.microsoft.com/office/drawing/2014/main" id="{45DFBD17-BF04-419C-395B-AF5A030E043D}"/>
              </a:ext>
            </a:extLst>
          </p:cNvPr>
          <p:cNvSpPr txBox="1"/>
          <p:nvPr/>
        </p:nvSpPr>
        <p:spPr>
          <a:xfrm>
            <a:off x="-3227294" y="-1169894"/>
            <a:ext cx="0" cy="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l"/>
            <a:endParaRPr lang="en-US" dirty="0">
              <a:solidFill>
                <a:schemeClr val="tx1"/>
              </a:solidFill>
            </a:endParaRPr>
          </a:p>
        </p:txBody>
      </p:sp>
      <p:sp>
        <p:nvSpPr>
          <p:cNvPr id="6" name="Content Placeholder 5">
            <a:extLst>
              <a:ext uri="{FF2B5EF4-FFF2-40B4-BE49-F238E27FC236}">
                <a16:creationId xmlns:a16="http://schemas.microsoft.com/office/drawing/2014/main" id="{C47B2FF9-0368-E616-6EDC-433FB770B78D}"/>
              </a:ext>
            </a:extLst>
          </p:cNvPr>
          <p:cNvSpPr>
            <a:spLocks noGrp="1"/>
          </p:cNvSpPr>
          <p:nvPr>
            <p:ph idx="1"/>
          </p:nvPr>
        </p:nvSpPr>
        <p:spPr>
          <a:xfrm>
            <a:off x="838200" y="1500160"/>
            <a:ext cx="9242502" cy="4351338"/>
          </a:xfrm>
        </p:spPr>
        <p:txBody>
          <a:bodyPr/>
          <a:lstStyle/>
          <a:p>
            <a:r>
              <a:rPr lang="en-US" dirty="0"/>
              <a:t>One view of TypeScript is that it’s a handy way of documenting, and </a:t>
            </a:r>
            <a:r>
              <a:rPr lang="en-US" i="1" dirty="0"/>
              <a:t>imperfectly</a:t>
            </a:r>
            <a:r>
              <a:rPr lang="en-US" dirty="0"/>
              <a:t> checking, the contracts (preconditions and postconditions) of your code. Using it with </a:t>
            </a:r>
            <a:r>
              <a:rPr lang="en-US" dirty="0" err="1"/>
              <a:t>ESLint</a:t>
            </a:r>
            <a:r>
              <a:rPr lang="en-US" dirty="0"/>
              <a:t> rules helps!</a:t>
            </a:r>
          </a:p>
          <a:p>
            <a:r>
              <a:rPr lang="en-US" dirty="0"/>
              <a:t>Do you need to test inputs that violate your contracts? It depends on the context</a:t>
            </a:r>
          </a:p>
          <a:p>
            <a:r>
              <a:rPr lang="en-US" dirty="0"/>
              <a:t>Some libraries (particularly Express) give dangerous types</a:t>
            </a:r>
          </a:p>
        </p:txBody>
      </p:sp>
    </p:spTree>
    <p:extLst>
      <p:ext uri="{BB962C8B-B14F-4D97-AF65-F5344CB8AC3E}">
        <p14:creationId xmlns:p14="http://schemas.microsoft.com/office/powerpoint/2010/main" val="17411719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6619B-4A00-5757-313F-5DE3DF27D4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8DD5F7-89B3-FE4B-17E7-F8D10ACFD7FB}"/>
              </a:ext>
            </a:extLst>
          </p:cNvPr>
          <p:cNvSpPr>
            <a:spLocks noGrp="1"/>
          </p:cNvSpPr>
          <p:nvPr>
            <p:ph type="title"/>
          </p:nvPr>
        </p:nvSpPr>
        <p:spPr/>
        <p:txBody>
          <a:bodyPr/>
          <a:lstStyle/>
          <a:p>
            <a:r>
              <a:rPr lang="en-US" dirty="0"/>
              <a:t>3.2 Have we tested enough of the code?</a:t>
            </a:r>
          </a:p>
        </p:txBody>
      </p:sp>
      <p:sp>
        <p:nvSpPr>
          <p:cNvPr id="3" name="Content Placeholder 2">
            <a:extLst>
              <a:ext uri="{FF2B5EF4-FFF2-40B4-BE49-F238E27FC236}">
                <a16:creationId xmlns:a16="http://schemas.microsoft.com/office/drawing/2014/main" id="{A3ECB562-21AB-FB67-50BA-6DB00FEF1ECF}"/>
              </a:ext>
            </a:extLst>
          </p:cNvPr>
          <p:cNvSpPr>
            <a:spLocks noGrp="1"/>
          </p:cNvSpPr>
          <p:nvPr>
            <p:ph idx="1"/>
          </p:nvPr>
        </p:nvSpPr>
        <p:spPr>
          <a:xfrm>
            <a:off x="838200" y="1500160"/>
            <a:ext cx="9197898" cy="4351338"/>
          </a:xfrm>
        </p:spPr>
        <p:txBody>
          <a:bodyPr/>
          <a:lstStyle/>
          <a:p>
            <a:r>
              <a:rPr lang="en-US" dirty="0"/>
              <a:t>Easy part: identifying how much code we're exercising (Code Coverage)</a:t>
            </a:r>
          </a:p>
          <a:p>
            <a:r>
              <a:rPr lang="en-US" dirty="0"/>
              <a:t>Harder part: identifying what code might have caused a test failure (Test Isolation)</a:t>
            </a:r>
          </a:p>
        </p:txBody>
      </p:sp>
      <p:sp>
        <p:nvSpPr>
          <p:cNvPr id="4" name="Slide Number Placeholder 3">
            <a:extLst>
              <a:ext uri="{FF2B5EF4-FFF2-40B4-BE49-F238E27FC236}">
                <a16:creationId xmlns:a16="http://schemas.microsoft.com/office/drawing/2014/main" id="{EED228F2-C65E-B98C-CBBF-1B6244891A69}"/>
              </a:ext>
            </a:extLst>
          </p:cNvPr>
          <p:cNvSpPr>
            <a:spLocks noGrp="1"/>
          </p:cNvSpPr>
          <p:nvPr>
            <p:ph type="sldNum" sz="quarter" idx="12"/>
          </p:nvPr>
        </p:nvSpPr>
        <p:spPr/>
        <p:txBody>
          <a:bodyPr/>
          <a:lstStyle/>
          <a:p>
            <a:fld id="{20F37917-FD3A-4669-9018-DA04BCDD3D75}" type="slidenum">
              <a:rPr lang="en-US" smtClean="0"/>
              <a:t>19</a:t>
            </a:fld>
            <a:endParaRPr lang="en-US"/>
          </a:p>
        </p:txBody>
      </p:sp>
    </p:spTree>
    <p:extLst>
      <p:ext uri="{BB962C8B-B14F-4D97-AF65-F5344CB8AC3E}">
        <p14:creationId xmlns:p14="http://schemas.microsoft.com/office/powerpoint/2010/main" val="166692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139C2-5471-E61B-A6FD-8D2422B399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17E5B9-5FCF-FEA0-EF85-C7492DA19659}"/>
              </a:ext>
            </a:extLst>
          </p:cNvPr>
          <p:cNvSpPr>
            <a:spLocks noGrp="1"/>
          </p:cNvSpPr>
          <p:nvPr>
            <p:ph type="title"/>
          </p:nvPr>
        </p:nvSpPr>
        <p:spPr>
          <a:xfrm>
            <a:off x="838200" y="18255"/>
            <a:ext cx="10515600" cy="1325563"/>
          </a:xfrm>
        </p:spPr>
        <p:txBody>
          <a:bodyPr/>
          <a:lstStyle/>
          <a:p>
            <a:r>
              <a:rPr lang="en-US"/>
              <a:t>Code Coverage</a:t>
            </a:r>
          </a:p>
        </p:txBody>
      </p:sp>
      <p:sp>
        <p:nvSpPr>
          <p:cNvPr id="4" name="Slide Number Placeholder 3">
            <a:extLst>
              <a:ext uri="{FF2B5EF4-FFF2-40B4-BE49-F238E27FC236}">
                <a16:creationId xmlns:a16="http://schemas.microsoft.com/office/drawing/2014/main" id="{0A29A8B9-A610-C4FD-2926-B7BD4F00E298}"/>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20</a:t>
            </a:fld>
            <a:endParaRPr lang="en-US"/>
          </a:p>
        </p:txBody>
      </p:sp>
      <p:sp>
        <p:nvSpPr>
          <p:cNvPr id="10" name="Content Placeholder 9">
            <a:extLst>
              <a:ext uri="{FF2B5EF4-FFF2-40B4-BE49-F238E27FC236}">
                <a16:creationId xmlns:a16="http://schemas.microsoft.com/office/drawing/2014/main" id="{5BA32395-303A-EA3B-B383-3B063412234B}"/>
              </a:ext>
            </a:extLst>
          </p:cNvPr>
          <p:cNvSpPr>
            <a:spLocks noGrp="1"/>
          </p:cNvSpPr>
          <p:nvPr>
            <p:ph idx="1"/>
          </p:nvPr>
        </p:nvSpPr>
        <p:spPr>
          <a:xfrm>
            <a:off x="838200" y="1500159"/>
            <a:ext cx="7887346" cy="5221316"/>
          </a:xfrm>
        </p:spPr>
        <p:txBody>
          <a:bodyPr>
            <a:normAutofit/>
          </a:bodyPr>
          <a:lstStyle/>
          <a:p>
            <a:r>
              <a:rPr lang="en-US" dirty="0"/>
              <a:t>The industry standard answer for “have I written enough tests”</a:t>
            </a:r>
          </a:p>
          <a:p>
            <a:r>
              <a:rPr lang="en-US" dirty="0"/>
              <a:t>Measures “how much of your code” is exercised by your tests</a:t>
            </a:r>
          </a:p>
          <a:p>
            <a:r>
              <a:rPr lang="en-US" dirty="0"/>
              <a:t>If none of your test even </a:t>
            </a:r>
            <a:r>
              <a:rPr lang="en-US" i="1" dirty="0"/>
              <a:t>execute</a:t>
            </a:r>
            <a:r>
              <a:rPr lang="en-US" dirty="0"/>
              <a:t> a piece of code, it’s not being tested!</a:t>
            </a:r>
          </a:p>
          <a:p>
            <a:endParaRPr lang="en-US" dirty="0"/>
          </a:p>
        </p:txBody>
      </p:sp>
    </p:spTree>
    <p:extLst>
      <p:ext uri="{BB962C8B-B14F-4D97-AF65-F5344CB8AC3E}">
        <p14:creationId xmlns:p14="http://schemas.microsoft.com/office/powerpoint/2010/main" val="1563341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68DFF-D7BB-13BF-CA3C-2866BE9B07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BF8E00-1CE9-8EE5-3CBB-E4301F131DD0}"/>
              </a:ext>
            </a:extLst>
          </p:cNvPr>
          <p:cNvSpPr>
            <a:spLocks noGrp="1"/>
          </p:cNvSpPr>
          <p:nvPr>
            <p:ph type="title"/>
          </p:nvPr>
        </p:nvSpPr>
        <p:spPr>
          <a:xfrm>
            <a:off x="838200" y="18255"/>
            <a:ext cx="10515600" cy="1325563"/>
          </a:xfrm>
        </p:spPr>
        <p:txBody>
          <a:bodyPr/>
          <a:lstStyle/>
          <a:p>
            <a:r>
              <a:rPr lang="en-US" dirty="0"/>
              <a:t>Code Coverage: Line or Statement Coverage</a:t>
            </a:r>
          </a:p>
        </p:txBody>
      </p:sp>
      <p:sp>
        <p:nvSpPr>
          <p:cNvPr id="4" name="Slide Number Placeholder 3">
            <a:extLst>
              <a:ext uri="{FF2B5EF4-FFF2-40B4-BE49-F238E27FC236}">
                <a16:creationId xmlns:a16="http://schemas.microsoft.com/office/drawing/2014/main" id="{197B8237-DA67-CC8A-F2A8-DEF0DA641FAA}"/>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21</a:t>
            </a:fld>
            <a:endParaRPr lang="en-US"/>
          </a:p>
        </p:txBody>
      </p:sp>
      <p:sp>
        <p:nvSpPr>
          <p:cNvPr id="10" name="Content Placeholder 9">
            <a:extLst>
              <a:ext uri="{FF2B5EF4-FFF2-40B4-BE49-F238E27FC236}">
                <a16:creationId xmlns:a16="http://schemas.microsoft.com/office/drawing/2014/main" id="{EF657526-5CD9-6D31-F247-63D6442BDF12}"/>
              </a:ext>
            </a:extLst>
          </p:cNvPr>
          <p:cNvSpPr>
            <a:spLocks noGrp="1"/>
          </p:cNvSpPr>
          <p:nvPr>
            <p:ph idx="1"/>
          </p:nvPr>
        </p:nvSpPr>
        <p:spPr>
          <a:xfrm>
            <a:off x="838200" y="1500159"/>
            <a:ext cx="4882662" cy="5221316"/>
          </a:xfrm>
        </p:spPr>
        <p:txBody>
          <a:bodyPr>
            <a:normAutofit/>
          </a:bodyPr>
          <a:lstStyle/>
          <a:p>
            <a:r>
              <a:rPr lang="en-US" i="1" dirty="0"/>
              <a:t>Line </a:t>
            </a:r>
            <a:r>
              <a:rPr lang="en-US" dirty="0"/>
              <a:t>and </a:t>
            </a:r>
            <a:r>
              <a:rPr lang="en-US" i="1" dirty="0"/>
              <a:t>Statement </a:t>
            </a:r>
            <a:r>
              <a:rPr lang="en-US" dirty="0"/>
              <a:t>coverage are a coarse measurement.</a:t>
            </a:r>
          </a:p>
          <a:p>
            <a:r>
              <a:rPr lang="en-US" dirty="0"/>
              <a:t>Testing x = 0 exercises lines 2 and 3</a:t>
            </a:r>
          </a:p>
          <a:p>
            <a:r>
              <a:rPr lang="en-US" dirty="0"/>
              <a:t>Testing x = 10 exercises lines 2, 5, 6, and 7.</a:t>
            </a:r>
          </a:p>
          <a:p>
            <a:pPr marL="0" indent="0">
              <a:buNone/>
            </a:pPr>
            <a:endParaRPr lang="en-US" dirty="0"/>
          </a:p>
        </p:txBody>
      </p:sp>
      <p:sp>
        <p:nvSpPr>
          <p:cNvPr id="3" name="TextBox 2">
            <a:extLst>
              <a:ext uri="{FF2B5EF4-FFF2-40B4-BE49-F238E27FC236}">
                <a16:creationId xmlns:a16="http://schemas.microsoft.com/office/drawing/2014/main" id="{DAED0082-17B9-FF5F-8F05-BB126115B63F}"/>
              </a:ext>
            </a:extLst>
          </p:cNvPr>
          <p:cNvSpPr txBox="1"/>
          <p:nvPr/>
        </p:nvSpPr>
        <p:spPr>
          <a:xfrm>
            <a:off x="6283569" y="2501474"/>
            <a:ext cx="5814645" cy="305109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sz="2200" b="0" dirty="0">
                <a:solidFill>
                  <a:schemeClr val="bg2">
                    <a:lumMod val="90000"/>
                  </a:schemeClr>
                </a:solidFill>
                <a:effectLst/>
                <a:latin typeface="Consolas" panose="020B0609020204030204" pitchFamily="49" charset="0"/>
                <a:cs typeface="Consolas" panose="020B0609020204030204" pitchFamily="49" charset="0"/>
              </a:rPr>
              <a:t>1| </a:t>
            </a:r>
            <a:r>
              <a:rPr lang="en-US" sz="2200" dirty="0">
                <a:solidFill>
                  <a:srgbClr val="AF00DB"/>
                </a:solidFill>
                <a:latin typeface="Consolas" panose="020B0609020204030204" pitchFamily="49" charset="0"/>
                <a:cs typeface="Consolas" panose="020B0609020204030204" pitchFamily="49" charset="0"/>
              </a:rPr>
              <a:t>export </a:t>
            </a:r>
            <a:r>
              <a:rPr lang="en-US" sz="2200" dirty="0">
                <a:solidFill>
                  <a:srgbClr val="0000FF"/>
                </a:solidFill>
                <a:latin typeface="Consolas" panose="020B0609020204030204" pitchFamily="49" charset="0"/>
                <a:cs typeface="Consolas" panose="020B0609020204030204" pitchFamily="49" charset="0"/>
              </a:rPr>
              <a:t>function </a:t>
            </a:r>
            <a:r>
              <a:rPr lang="en-US" sz="2200" dirty="0">
                <a:solidFill>
                  <a:schemeClr val="accent4">
                    <a:lumMod val="50000"/>
                  </a:schemeClr>
                </a:solidFill>
                <a:latin typeface="Consolas" panose="020B0609020204030204" pitchFamily="49" charset="0"/>
                <a:cs typeface="Consolas" panose="020B0609020204030204" pitchFamily="49" charset="0"/>
              </a:rPr>
              <a:t>f</a:t>
            </a:r>
            <a:r>
              <a:rPr lang="en-US" sz="2200" dirty="0">
                <a:solidFill>
                  <a:srgbClr val="0000FF"/>
                </a:solidFill>
                <a:latin typeface="Consolas" panose="020B0609020204030204" pitchFamily="49" charset="0"/>
                <a:cs typeface="Consolas" panose="020B0609020204030204" pitchFamily="49" charset="0"/>
              </a:rPr>
              <a:t>(x: </a:t>
            </a:r>
            <a:r>
              <a:rPr lang="en-US" sz="2200" dirty="0">
                <a:solidFill>
                  <a:srgbClr val="0070C0"/>
                </a:solidFill>
                <a:latin typeface="Consolas" panose="020B0609020204030204" pitchFamily="49" charset="0"/>
                <a:cs typeface="Consolas" panose="020B0609020204030204" pitchFamily="49" charset="0"/>
              </a:rPr>
              <a:t>number</a:t>
            </a:r>
            <a:r>
              <a:rPr lang="en-US" sz="2200" dirty="0">
                <a:solidFill>
                  <a:schemeClr val="tx1"/>
                </a:solidFill>
                <a:latin typeface="Consolas" panose="020B0609020204030204" pitchFamily="49" charset="0"/>
                <a:cs typeface="Consolas" panose="020B0609020204030204" pitchFamily="49" charset="0"/>
              </a:rPr>
              <a:t>) {</a:t>
            </a:r>
            <a:endParaRPr lang="en-US" sz="2200" b="0" dirty="0">
              <a:solidFill>
                <a:schemeClr val="tx1"/>
              </a:solidFill>
              <a:effectLst/>
              <a:latin typeface="Consolas" panose="020B0609020204030204" pitchFamily="49" charset="0"/>
              <a:cs typeface="Consolas" panose="020B0609020204030204" pitchFamily="49" charset="0"/>
            </a:endParaRP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2</a:t>
            </a:r>
            <a:r>
              <a:rPr lang="en-US" sz="2200" b="0" dirty="0">
                <a:solidFill>
                  <a:schemeClr val="bg2">
                    <a:lumMod val="90000"/>
                  </a:schemeClr>
                </a:solidFill>
                <a:effectLst/>
                <a:latin typeface="Consolas" panose="020B0609020204030204" pitchFamily="49" charset="0"/>
                <a:cs typeface="Consolas" panose="020B0609020204030204" pitchFamily="49" charset="0"/>
              </a:rPr>
              <a:t>|   </a:t>
            </a:r>
            <a:r>
              <a:rPr lang="en-US" sz="2200" b="0" dirty="0">
                <a:solidFill>
                  <a:srgbClr val="AF00DB"/>
                </a:solidFill>
                <a:effectLst/>
                <a:latin typeface="Consolas" panose="020B0609020204030204" pitchFamily="49" charset="0"/>
                <a:cs typeface="Consolas" panose="020B0609020204030204" pitchFamily="49" charset="0"/>
              </a:rPr>
              <a:t>if</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x</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98658"/>
                </a:solidFill>
                <a:effectLst/>
                <a:latin typeface="Consolas" panose="020B0609020204030204" pitchFamily="49" charset="0"/>
                <a:cs typeface="Consolas" panose="020B0609020204030204" pitchFamily="49" charset="0"/>
              </a:rPr>
              <a:t>0</a:t>
            </a:r>
            <a:r>
              <a:rPr lang="en-US" sz="2200" b="0" dirty="0">
                <a:solidFill>
                  <a:srgbClr val="3B3B3B"/>
                </a:solidFill>
                <a:effectLst/>
                <a:latin typeface="Consolas" panose="020B0609020204030204" pitchFamily="49" charset="0"/>
                <a:cs typeface="Consolas" panose="020B0609020204030204" pitchFamily="49" charset="0"/>
              </a:rPr>
              <a:t>) {</a:t>
            </a:r>
          </a:p>
          <a:p>
            <a:pPr>
              <a:lnSpc>
                <a:spcPct val="110000"/>
              </a:lnSpc>
              <a:buNone/>
            </a:pPr>
            <a:r>
              <a:rPr lang="en-US" sz="2200" b="0" dirty="0">
                <a:solidFill>
                  <a:schemeClr val="bg2">
                    <a:lumMod val="90000"/>
                  </a:schemeClr>
                </a:solidFill>
                <a:effectLst/>
                <a:latin typeface="Consolas" panose="020B0609020204030204" pitchFamily="49" charset="0"/>
                <a:cs typeface="Consolas" panose="020B0609020204030204" pitchFamily="49" charset="0"/>
              </a:rPr>
              <a:t>3|</a:t>
            </a:r>
            <a:r>
              <a:rPr lang="en-US" sz="2200" b="0" dirty="0">
                <a:solidFill>
                  <a:srgbClr val="AF00DB"/>
                </a:solidFill>
                <a:effectLst/>
                <a:latin typeface="Consolas" panose="020B0609020204030204" pitchFamily="49" charset="0"/>
                <a:cs typeface="Consolas" panose="020B0609020204030204" pitchFamily="49" charset="0"/>
              </a:rPr>
              <a:t>     return</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98658"/>
                </a:solidFill>
                <a:effectLst/>
                <a:latin typeface="Consolas" panose="020B0609020204030204" pitchFamily="49" charset="0"/>
                <a:cs typeface="Consolas" panose="020B0609020204030204" pitchFamily="49" charset="0"/>
              </a:rPr>
              <a:t>3</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2200" b="0" dirty="0">
                <a:solidFill>
                  <a:schemeClr val="bg2">
                    <a:lumMod val="90000"/>
                  </a:schemeClr>
                </a:solidFill>
                <a:effectLst/>
                <a:latin typeface="Consolas" panose="020B0609020204030204" pitchFamily="49" charset="0"/>
                <a:cs typeface="Consolas" panose="020B0609020204030204" pitchFamily="49" charset="0"/>
              </a:rPr>
              <a:t>4|   </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2200" b="0" dirty="0">
                <a:solidFill>
                  <a:schemeClr val="bg2">
                    <a:lumMod val="90000"/>
                  </a:schemeClr>
                </a:solidFill>
                <a:effectLst/>
                <a:latin typeface="Consolas" panose="020B0609020204030204" pitchFamily="49" charset="0"/>
                <a:cs typeface="Consolas" panose="020B0609020204030204" pitchFamily="49" charset="0"/>
              </a:rPr>
              <a:t>5|   </a:t>
            </a:r>
            <a:r>
              <a:rPr lang="en-US" sz="2200" b="0" dirty="0">
                <a:solidFill>
                  <a:srgbClr val="0000FF"/>
                </a:solidFill>
                <a:effectLst/>
                <a:latin typeface="Consolas" panose="020B0609020204030204" pitchFamily="49" charset="0"/>
                <a:cs typeface="Consolas" panose="020B0609020204030204" pitchFamily="49" charset="0"/>
              </a:rPr>
              <a:t>const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y</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x</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&gt;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98658"/>
                </a:solidFill>
                <a:effectLst/>
                <a:latin typeface="Consolas" panose="020B0609020204030204" pitchFamily="49" charset="0"/>
                <a:cs typeface="Consolas" panose="020B0609020204030204" pitchFamily="49" charset="0"/>
              </a:rPr>
              <a:t>4</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98658"/>
                </a:solidFill>
                <a:effectLst/>
                <a:latin typeface="Consolas" panose="020B0609020204030204" pitchFamily="49" charset="0"/>
                <a:cs typeface="Consolas" panose="020B0609020204030204" pitchFamily="49" charset="0"/>
              </a:rPr>
              <a:t>2</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98658"/>
                </a:solidFill>
                <a:effectLst/>
                <a:latin typeface="Consolas" panose="020B0609020204030204" pitchFamily="49" charset="0"/>
                <a:cs typeface="Consolas" panose="020B0609020204030204" pitchFamily="49" charset="0"/>
              </a:rPr>
              <a:t>3</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10000"/>
              </a:lnSpc>
              <a:buNone/>
            </a:pPr>
            <a:r>
              <a:rPr lang="en-US" sz="2200" b="0" dirty="0">
                <a:solidFill>
                  <a:schemeClr val="bg2">
                    <a:lumMod val="90000"/>
                  </a:schemeClr>
                </a:solidFill>
                <a:effectLst/>
                <a:latin typeface="Consolas" panose="020B0609020204030204" pitchFamily="49" charset="0"/>
                <a:cs typeface="Consolas" panose="020B0609020204030204" pitchFamily="49" charset="0"/>
              </a:rPr>
              <a:t>6|   </a:t>
            </a:r>
            <a:r>
              <a:rPr lang="en-US" sz="2200" b="0" dirty="0">
                <a:solidFill>
                  <a:srgbClr val="0000FF"/>
                </a:solidFill>
                <a:effectLst/>
                <a:latin typeface="Consolas" panose="020B0609020204030204" pitchFamily="49" charset="0"/>
                <a:cs typeface="Consolas" panose="020B0609020204030204" pitchFamily="49" charset="0"/>
              </a:rPr>
              <a:t>const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z</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x</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98658"/>
                </a:solidFill>
                <a:effectLst/>
                <a:latin typeface="Consolas" panose="020B0609020204030204" pitchFamily="49" charset="0"/>
                <a:cs typeface="Consolas" panose="020B0609020204030204" pitchFamily="49" charset="0"/>
              </a:rPr>
              <a:t>2</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98658"/>
                </a:solidFill>
                <a:effectLst/>
                <a:latin typeface="Consolas" panose="020B0609020204030204" pitchFamily="49" charset="0"/>
                <a:cs typeface="Consolas" panose="020B0609020204030204" pitchFamily="49" charset="0"/>
              </a:rPr>
              <a:t>0</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1</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2</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10000"/>
              </a:lnSpc>
            </a:pPr>
            <a:r>
              <a:rPr lang="en-US" sz="2200" dirty="0">
                <a:solidFill>
                  <a:schemeClr val="bg2">
                    <a:lumMod val="90000"/>
                  </a:schemeClr>
                </a:solidFill>
                <a:latin typeface="Consolas" panose="020B0609020204030204" pitchFamily="49" charset="0"/>
                <a:cs typeface="Consolas" panose="020B0609020204030204" pitchFamily="49" charset="0"/>
              </a:rPr>
              <a:t>7|   </a:t>
            </a:r>
            <a:r>
              <a:rPr lang="en-US" sz="2200" b="0" dirty="0">
                <a:solidFill>
                  <a:srgbClr val="AF00DB"/>
                </a:solidFill>
                <a:effectLst/>
                <a:latin typeface="Consolas" panose="020B0609020204030204" pitchFamily="49" charset="0"/>
                <a:cs typeface="Consolas" panose="020B0609020204030204" pitchFamily="49" charset="0"/>
              </a:rPr>
              <a:t>return</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x</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y</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0000"/>
                </a:solidFill>
                <a:effectLst/>
                <a:latin typeface="Consolas" panose="020B0609020204030204" pitchFamily="49" charset="0"/>
                <a:cs typeface="Consolas" panose="020B0609020204030204" pitchFamily="49" charset="0"/>
              </a:rPr>
              <a:t>-</a:t>
            </a:r>
            <a:r>
              <a:rPr lang="en-US" sz="2200" b="0" dirty="0">
                <a:solidFill>
                  <a:srgbClr val="3B3B3B"/>
                </a:solidFill>
                <a:effectLst/>
                <a:latin typeface="Consolas" panose="020B0609020204030204" pitchFamily="49" charset="0"/>
                <a:cs typeface="Consolas" panose="020B0609020204030204" pitchFamily="49" charset="0"/>
              </a:rPr>
              <a:t> </a:t>
            </a:r>
            <a:r>
              <a:rPr lang="en-US" sz="2200" b="0" dirty="0">
                <a:solidFill>
                  <a:srgbClr val="0070C1"/>
                </a:solidFill>
                <a:effectLst/>
                <a:latin typeface="Consolas" panose="020B0609020204030204" pitchFamily="49" charset="0"/>
                <a:cs typeface="Consolas" panose="020B0609020204030204" pitchFamily="49" charset="0"/>
              </a:rPr>
              <a:t>z</a:t>
            </a:r>
            <a:r>
              <a:rPr lang="en-US" sz="2200" b="0" dirty="0">
                <a:solidFill>
                  <a:srgbClr val="3B3B3B"/>
                </a:solidFill>
                <a:effectLst/>
                <a:latin typeface="Consolas" panose="020B0609020204030204" pitchFamily="49" charset="0"/>
                <a:cs typeface="Consolas" panose="020B0609020204030204" pitchFamily="49" charset="0"/>
              </a:rPr>
              <a:t>);</a:t>
            </a:r>
          </a:p>
          <a:p>
            <a:pPr>
              <a:lnSpc>
                <a:spcPct val="110000"/>
              </a:lnSpc>
            </a:pPr>
            <a:r>
              <a:rPr lang="en-US" sz="2200" dirty="0">
                <a:solidFill>
                  <a:schemeClr val="bg2">
                    <a:lumMod val="90000"/>
                  </a:schemeClr>
                </a:solidFill>
                <a:latin typeface="Consolas" panose="020B0609020204030204" pitchFamily="49" charset="0"/>
                <a:cs typeface="Consolas" panose="020B0609020204030204" pitchFamily="49" charset="0"/>
              </a:rPr>
              <a:t>8| </a:t>
            </a:r>
            <a:r>
              <a:rPr lang="en-US" sz="2200" dirty="0">
                <a:solidFill>
                  <a:srgbClr val="3B3B3B"/>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237173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C54B7-BFC5-9945-2D28-D359F42F70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64B2C3-5073-2087-CA96-FBB0691CB932}"/>
              </a:ext>
            </a:extLst>
          </p:cNvPr>
          <p:cNvSpPr>
            <a:spLocks noGrp="1"/>
          </p:cNvSpPr>
          <p:nvPr>
            <p:ph type="title"/>
          </p:nvPr>
        </p:nvSpPr>
        <p:spPr>
          <a:xfrm>
            <a:off x="838200" y="18255"/>
            <a:ext cx="10515600" cy="1325563"/>
          </a:xfrm>
        </p:spPr>
        <p:txBody>
          <a:bodyPr/>
          <a:lstStyle/>
          <a:p>
            <a:r>
              <a:rPr lang="en-US" dirty="0"/>
              <a:t>Code Coverage: Branch Coverage</a:t>
            </a:r>
          </a:p>
        </p:txBody>
      </p:sp>
      <p:sp>
        <p:nvSpPr>
          <p:cNvPr id="4" name="Slide Number Placeholder 3">
            <a:extLst>
              <a:ext uri="{FF2B5EF4-FFF2-40B4-BE49-F238E27FC236}">
                <a16:creationId xmlns:a16="http://schemas.microsoft.com/office/drawing/2014/main" id="{5C3A877A-33BE-B69F-DBBE-68746C5C65A1}"/>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22</a:t>
            </a:fld>
            <a:endParaRPr lang="en-US"/>
          </a:p>
        </p:txBody>
      </p:sp>
      <p:sp>
        <p:nvSpPr>
          <p:cNvPr id="10" name="Content Placeholder 9">
            <a:extLst>
              <a:ext uri="{FF2B5EF4-FFF2-40B4-BE49-F238E27FC236}">
                <a16:creationId xmlns:a16="http://schemas.microsoft.com/office/drawing/2014/main" id="{7B0DA18A-C669-7174-EDB0-48C854EF5236}"/>
              </a:ext>
            </a:extLst>
          </p:cNvPr>
          <p:cNvSpPr>
            <a:spLocks noGrp="1"/>
          </p:cNvSpPr>
          <p:nvPr>
            <p:ph idx="1"/>
          </p:nvPr>
        </p:nvSpPr>
        <p:spPr>
          <a:xfrm>
            <a:off x="838200" y="1500159"/>
            <a:ext cx="4882662" cy="5221316"/>
          </a:xfrm>
        </p:spPr>
        <p:txBody>
          <a:bodyPr>
            <a:normAutofit/>
          </a:bodyPr>
          <a:lstStyle/>
          <a:p>
            <a:r>
              <a:rPr lang="en-US" i="1" dirty="0"/>
              <a:t>Branch </a:t>
            </a:r>
            <a:r>
              <a:rPr lang="en-US" dirty="0"/>
              <a:t>coverage: widely used in industry.</a:t>
            </a:r>
          </a:p>
          <a:p>
            <a:r>
              <a:rPr lang="en-US" dirty="0"/>
              <a:t>Testing with x &gt; 4 and x &lt;= 4 necessary to handle both branches on line 5.</a:t>
            </a:r>
          </a:p>
          <a:p>
            <a:r>
              <a:rPr lang="en-US" dirty="0"/>
              <a:t>Testing with odd and even numbers necessary to handle both branches on line 6.</a:t>
            </a:r>
          </a:p>
          <a:p>
            <a:r>
              <a:rPr lang="en-US" dirty="0"/>
              <a:t>The values -2, 0, 1, and 10 get full branch coverage.</a:t>
            </a:r>
          </a:p>
          <a:p>
            <a:pPr marL="0" indent="0">
              <a:buNone/>
            </a:pPr>
            <a:endParaRPr lang="en-US" dirty="0"/>
          </a:p>
        </p:txBody>
      </p:sp>
      <p:sp>
        <p:nvSpPr>
          <p:cNvPr id="3" name="TextBox 2">
            <a:extLst>
              <a:ext uri="{FF2B5EF4-FFF2-40B4-BE49-F238E27FC236}">
                <a16:creationId xmlns:a16="http://schemas.microsoft.com/office/drawing/2014/main" id="{C9FC927A-64D8-5231-F584-534E6971C572}"/>
              </a:ext>
            </a:extLst>
          </p:cNvPr>
          <p:cNvSpPr txBox="1"/>
          <p:nvPr/>
        </p:nvSpPr>
        <p:spPr>
          <a:xfrm>
            <a:off x="6283569" y="2501474"/>
            <a:ext cx="5814645" cy="305109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1| </a:t>
            </a:r>
            <a:r>
              <a:rPr lang="en-US" sz="2200" dirty="0">
                <a:solidFill>
                  <a:srgbClr val="AF00DB"/>
                </a:solidFill>
                <a:latin typeface="Consolas" panose="020B0609020204030204" pitchFamily="49" charset="0"/>
                <a:cs typeface="Consolas" panose="020B0609020204030204" pitchFamily="49" charset="0"/>
              </a:rPr>
              <a:t>export </a:t>
            </a:r>
            <a:r>
              <a:rPr lang="en-US" sz="2200" dirty="0">
                <a:solidFill>
                  <a:srgbClr val="0000FF"/>
                </a:solidFill>
                <a:latin typeface="Consolas" panose="020B0609020204030204" pitchFamily="49" charset="0"/>
                <a:cs typeface="Consolas" panose="020B0609020204030204" pitchFamily="49" charset="0"/>
              </a:rPr>
              <a:t>function </a:t>
            </a:r>
            <a:r>
              <a:rPr lang="en-US" sz="2200" dirty="0">
                <a:solidFill>
                  <a:schemeClr val="accent4">
                    <a:lumMod val="50000"/>
                  </a:schemeClr>
                </a:solidFill>
                <a:latin typeface="Consolas" panose="020B0609020204030204" pitchFamily="49" charset="0"/>
                <a:cs typeface="Consolas" panose="020B0609020204030204" pitchFamily="49" charset="0"/>
              </a:rPr>
              <a:t>f</a:t>
            </a:r>
            <a:r>
              <a:rPr lang="en-US" sz="2200" dirty="0">
                <a:solidFill>
                  <a:srgbClr val="0000FF"/>
                </a:solidFill>
                <a:latin typeface="Consolas" panose="020B0609020204030204" pitchFamily="49" charset="0"/>
                <a:cs typeface="Consolas" panose="020B0609020204030204" pitchFamily="49" charset="0"/>
              </a:rPr>
              <a:t>(x: </a:t>
            </a:r>
            <a:r>
              <a:rPr lang="en-US" sz="2200" dirty="0">
                <a:solidFill>
                  <a:srgbClr val="0070C0"/>
                </a:solidFill>
                <a:latin typeface="Consolas" panose="020B0609020204030204" pitchFamily="49" charset="0"/>
                <a:cs typeface="Consolas" panose="020B0609020204030204" pitchFamily="49" charset="0"/>
              </a:rPr>
              <a:t>number</a:t>
            </a:r>
            <a:r>
              <a:rPr lang="en-US" sz="2200" dirty="0">
                <a:solidFill>
                  <a:schemeClr val="tx1"/>
                </a:solidFill>
                <a:latin typeface="Consolas" panose="020B0609020204030204" pitchFamily="49" charset="0"/>
                <a:cs typeface="Consolas" panose="020B0609020204030204" pitchFamily="49" charset="0"/>
              </a:rPr>
              <a:t>) {</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2|   </a:t>
            </a:r>
            <a:r>
              <a:rPr lang="en-US" sz="2200" dirty="0">
                <a:solidFill>
                  <a:srgbClr val="AF00DB"/>
                </a:solidFill>
                <a:latin typeface="Consolas" panose="020B0609020204030204" pitchFamily="49" charset="0"/>
                <a:cs typeface="Consolas" panose="020B0609020204030204" pitchFamily="49" charset="0"/>
              </a:rPr>
              <a:t>if</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x</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0</a:t>
            </a:r>
            <a:r>
              <a:rPr lang="en-US" sz="2200" dirty="0">
                <a:solidFill>
                  <a:srgbClr val="3B3B3B"/>
                </a:solidFill>
                <a:latin typeface="Consolas" panose="020B0609020204030204" pitchFamily="49" charset="0"/>
                <a:cs typeface="Consolas" panose="020B0609020204030204" pitchFamily="49" charset="0"/>
              </a:rPr>
              <a:t>) {</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3|</a:t>
            </a:r>
            <a:r>
              <a:rPr lang="en-US" sz="2200" dirty="0">
                <a:solidFill>
                  <a:srgbClr val="AF00DB"/>
                </a:solidFill>
                <a:latin typeface="Consolas" panose="020B0609020204030204" pitchFamily="49" charset="0"/>
                <a:cs typeface="Consolas" panose="020B0609020204030204" pitchFamily="49" charset="0"/>
              </a:rPr>
              <a:t>     return</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3</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4|   </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5|   </a:t>
            </a:r>
            <a:r>
              <a:rPr lang="en-US" sz="2200" dirty="0">
                <a:solidFill>
                  <a:srgbClr val="0000FF"/>
                </a:solidFill>
                <a:latin typeface="Consolas" panose="020B0609020204030204" pitchFamily="49" charset="0"/>
                <a:cs typeface="Consolas" panose="020B0609020204030204" pitchFamily="49" charset="0"/>
              </a:rPr>
              <a:t>const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y</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x</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&gt;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4</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2</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3</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6|   </a:t>
            </a:r>
            <a:r>
              <a:rPr lang="en-US" sz="2200" dirty="0">
                <a:solidFill>
                  <a:srgbClr val="0000FF"/>
                </a:solidFill>
                <a:latin typeface="Consolas" panose="020B0609020204030204" pitchFamily="49" charset="0"/>
                <a:cs typeface="Consolas" panose="020B0609020204030204" pitchFamily="49" charset="0"/>
              </a:rPr>
              <a:t>const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z</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x</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2</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0</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1</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2</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pPr>
            <a:r>
              <a:rPr lang="en-US" sz="2200" dirty="0">
                <a:solidFill>
                  <a:schemeClr val="bg2">
                    <a:lumMod val="90000"/>
                  </a:schemeClr>
                </a:solidFill>
                <a:latin typeface="Consolas" panose="020B0609020204030204" pitchFamily="49" charset="0"/>
                <a:cs typeface="Consolas" panose="020B0609020204030204" pitchFamily="49" charset="0"/>
              </a:rPr>
              <a:t>7|   </a:t>
            </a:r>
            <a:r>
              <a:rPr lang="en-US" sz="2200" dirty="0">
                <a:solidFill>
                  <a:srgbClr val="AF00DB"/>
                </a:solidFill>
                <a:latin typeface="Consolas" panose="020B0609020204030204" pitchFamily="49" charset="0"/>
                <a:cs typeface="Consolas" panose="020B0609020204030204" pitchFamily="49" charset="0"/>
              </a:rPr>
              <a:t>return</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x</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y</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z</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pPr>
            <a:r>
              <a:rPr lang="en-US" sz="2200" dirty="0">
                <a:solidFill>
                  <a:schemeClr val="bg2">
                    <a:lumMod val="90000"/>
                  </a:schemeClr>
                </a:solidFill>
                <a:latin typeface="Consolas" panose="020B0609020204030204" pitchFamily="49" charset="0"/>
                <a:cs typeface="Consolas" panose="020B0609020204030204" pitchFamily="49" charset="0"/>
              </a:rPr>
              <a:t>8| </a:t>
            </a:r>
            <a:r>
              <a:rPr lang="en-US" sz="2200" dirty="0">
                <a:solidFill>
                  <a:srgbClr val="3B3B3B"/>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102740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43082-0237-AF6C-0C39-D301AAC5DD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CF0A0-1E15-7377-BE92-C71EC0B5D4D5}"/>
              </a:ext>
            </a:extLst>
          </p:cNvPr>
          <p:cNvSpPr>
            <a:spLocks noGrp="1"/>
          </p:cNvSpPr>
          <p:nvPr>
            <p:ph type="title"/>
          </p:nvPr>
        </p:nvSpPr>
        <p:spPr>
          <a:xfrm>
            <a:off x="838200" y="18255"/>
            <a:ext cx="10515600" cy="1325563"/>
          </a:xfrm>
        </p:spPr>
        <p:txBody>
          <a:bodyPr/>
          <a:lstStyle/>
          <a:p>
            <a:r>
              <a:rPr lang="en-US" dirty="0"/>
              <a:t>Code Coverage: Path Coverage</a:t>
            </a:r>
          </a:p>
        </p:txBody>
      </p:sp>
      <p:sp>
        <p:nvSpPr>
          <p:cNvPr id="4" name="Slide Number Placeholder 3">
            <a:extLst>
              <a:ext uri="{FF2B5EF4-FFF2-40B4-BE49-F238E27FC236}">
                <a16:creationId xmlns:a16="http://schemas.microsoft.com/office/drawing/2014/main" id="{FD338EFE-8C62-6AFD-AB4C-10CE33A541B5}"/>
              </a:ext>
            </a:extLst>
          </p:cNvPr>
          <p:cNvSpPr>
            <a:spLocks noGrp="1"/>
          </p:cNvSpPr>
          <p:nvPr>
            <p:ph type="sldNum" sz="quarter" idx="12"/>
          </p:nvPr>
        </p:nvSpPr>
        <p:spPr>
          <a:xfrm>
            <a:off x="8610600" y="6356350"/>
            <a:ext cx="2743200" cy="365125"/>
          </a:xfrm>
        </p:spPr>
        <p:txBody>
          <a:bodyPr/>
          <a:lstStyle/>
          <a:p>
            <a:fld id="{20F37917-FD3A-4669-9018-DA04BCDD3D75}" type="slidenum">
              <a:rPr lang="en-US" smtClean="0"/>
              <a:pPr/>
              <a:t>23</a:t>
            </a:fld>
            <a:endParaRPr lang="en-US"/>
          </a:p>
        </p:txBody>
      </p:sp>
      <p:sp>
        <p:nvSpPr>
          <p:cNvPr id="10" name="Content Placeholder 9">
            <a:extLst>
              <a:ext uri="{FF2B5EF4-FFF2-40B4-BE49-F238E27FC236}">
                <a16:creationId xmlns:a16="http://schemas.microsoft.com/office/drawing/2014/main" id="{8DE2AB38-C589-483D-0F74-5B3ADB637D4D}"/>
              </a:ext>
            </a:extLst>
          </p:cNvPr>
          <p:cNvSpPr>
            <a:spLocks noGrp="1"/>
          </p:cNvSpPr>
          <p:nvPr>
            <p:ph idx="1"/>
          </p:nvPr>
        </p:nvSpPr>
        <p:spPr>
          <a:xfrm>
            <a:off x="838200" y="1500159"/>
            <a:ext cx="5257800" cy="5221316"/>
          </a:xfrm>
        </p:spPr>
        <p:txBody>
          <a:bodyPr>
            <a:normAutofit lnSpcReduction="10000"/>
          </a:bodyPr>
          <a:lstStyle/>
          <a:p>
            <a:r>
              <a:rPr lang="en-US" dirty="0"/>
              <a:t>The values -2, 0, 1, and 10 get full branch coverage…</a:t>
            </a:r>
          </a:p>
          <a:p>
            <a:r>
              <a:rPr lang="en-US" dirty="0"/>
              <a:t>…but 5 causes line 7 to divide by zero! </a:t>
            </a:r>
          </a:p>
          <a:p>
            <a:pPr lvl="1"/>
            <a:r>
              <a:rPr lang="en-US" dirty="0"/>
              <a:t>In JavaScript/TypeScript, this doesn’t cause an exception, there’s a number called “Infinity” (which is  </a:t>
            </a:r>
            <a:r>
              <a:rPr lang="en-US" i="1" dirty="0"/>
              <a:t>different</a:t>
            </a:r>
            <a:r>
              <a:rPr lang="en-US" dirty="0"/>
              <a:t> from “</a:t>
            </a:r>
            <a:r>
              <a:rPr lang="en-US" dirty="0" err="1"/>
              <a:t>NaN</a:t>
            </a:r>
            <a:r>
              <a:rPr lang="en-US" dirty="0"/>
              <a:t>,” for “not a number”)</a:t>
            </a:r>
          </a:p>
          <a:p>
            <a:r>
              <a:rPr lang="en-US" i="1" dirty="0"/>
              <a:t>Path </a:t>
            </a:r>
            <a:r>
              <a:rPr lang="en-US" dirty="0"/>
              <a:t>coverage covers all combinations of branches; it is infeasible in practice.</a:t>
            </a:r>
            <a:endParaRPr lang="en-US" i="1" dirty="0"/>
          </a:p>
        </p:txBody>
      </p:sp>
      <p:sp>
        <p:nvSpPr>
          <p:cNvPr id="3" name="TextBox 2">
            <a:extLst>
              <a:ext uri="{FF2B5EF4-FFF2-40B4-BE49-F238E27FC236}">
                <a16:creationId xmlns:a16="http://schemas.microsoft.com/office/drawing/2014/main" id="{16C9FED7-7D0F-8FF7-0CFA-F9D2A40D9634}"/>
              </a:ext>
            </a:extLst>
          </p:cNvPr>
          <p:cNvSpPr txBox="1"/>
          <p:nvPr/>
        </p:nvSpPr>
        <p:spPr>
          <a:xfrm>
            <a:off x="6283569" y="2501474"/>
            <a:ext cx="5814645" cy="3051092"/>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1| </a:t>
            </a:r>
            <a:r>
              <a:rPr lang="en-US" sz="2200" dirty="0">
                <a:solidFill>
                  <a:srgbClr val="AF00DB"/>
                </a:solidFill>
                <a:latin typeface="Consolas" panose="020B0609020204030204" pitchFamily="49" charset="0"/>
                <a:cs typeface="Consolas" panose="020B0609020204030204" pitchFamily="49" charset="0"/>
              </a:rPr>
              <a:t>export </a:t>
            </a:r>
            <a:r>
              <a:rPr lang="en-US" sz="2200" dirty="0">
                <a:solidFill>
                  <a:srgbClr val="0000FF"/>
                </a:solidFill>
                <a:latin typeface="Consolas" panose="020B0609020204030204" pitchFamily="49" charset="0"/>
                <a:cs typeface="Consolas" panose="020B0609020204030204" pitchFamily="49" charset="0"/>
              </a:rPr>
              <a:t>function </a:t>
            </a:r>
            <a:r>
              <a:rPr lang="en-US" sz="2200" dirty="0">
                <a:solidFill>
                  <a:schemeClr val="accent4">
                    <a:lumMod val="50000"/>
                  </a:schemeClr>
                </a:solidFill>
                <a:latin typeface="Consolas" panose="020B0609020204030204" pitchFamily="49" charset="0"/>
                <a:cs typeface="Consolas" panose="020B0609020204030204" pitchFamily="49" charset="0"/>
              </a:rPr>
              <a:t>f</a:t>
            </a:r>
            <a:r>
              <a:rPr lang="en-US" sz="2200" dirty="0">
                <a:solidFill>
                  <a:srgbClr val="0000FF"/>
                </a:solidFill>
                <a:latin typeface="Consolas" panose="020B0609020204030204" pitchFamily="49" charset="0"/>
                <a:cs typeface="Consolas" panose="020B0609020204030204" pitchFamily="49" charset="0"/>
              </a:rPr>
              <a:t>(x: </a:t>
            </a:r>
            <a:r>
              <a:rPr lang="en-US" sz="2200" dirty="0">
                <a:solidFill>
                  <a:srgbClr val="0070C0"/>
                </a:solidFill>
                <a:latin typeface="Consolas" panose="020B0609020204030204" pitchFamily="49" charset="0"/>
                <a:cs typeface="Consolas" panose="020B0609020204030204" pitchFamily="49" charset="0"/>
              </a:rPr>
              <a:t>number</a:t>
            </a:r>
            <a:r>
              <a:rPr lang="en-US" sz="2200" dirty="0">
                <a:solidFill>
                  <a:schemeClr val="tx1"/>
                </a:solidFill>
                <a:latin typeface="Consolas" panose="020B0609020204030204" pitchFamily="49" charset="0"/>
                <a:cs typeface="Consolas" panose="020B0609020204030204" pitchFamily="49" charset="0"/>
              </a:rPr>
              <a:t>) {</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2|   </a:t>
            </a:r>
            <a:r>
              <a:rPr lang="en-US" sz="2200" dirty="0">
                <a:solidFill>
                  <a:srgbClr val="AF00DB"/>
                </a:solidFill>
                <a:latin typeface="Consolas" panose="020B0609020204030204" pitchFamily="49" charset="0"/>
                <a:cs typeface="Consolas" panose="020B0609020204030204" pitchFamily="49" charset="0"/>
              </a:rPr>
              <a:t>if</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x</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0</a:t>
            </a:r>
            <a:r>
              <a:rPr lang="en-US" sz="2200" dirty="0">
                <a:solidFill>
                  <a:srgbClr val="3B3B3B"/>
                </a:solidFill>
                <a:latin typeface="Consolas" panose="020B0609020204030204" pitchFamily="49" charset="0"/>
                <a:cs typeface="Consolas" panose="020B0609020204030204" pitchFamily="49" charset="0"/>
              </a:rPr>
              <a:t>) {</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3|</a:t>
            </a:r>
            <a:r>
              <a:rPr lang="en-US" sz="2200" dirty="0">
                <a:solidFill>
                  <a:srgbClr val="AF00DB"/>
                </a:solidFill>
                <a:latin typeface="Consolas" panose="020B0609020204030204" pitchFamily="49" charset="0"/>
                <a:cs typeface="Consolas" panose="020B0609020204030204" pitchFamily="49" charset="0"/>
              </a:rPr>
              <a:t>     return</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3</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4|   </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5|   </a:t>
            </a:r>
            <a:r>
              <a:rPr lang="en-US" sz="2200" dirty="0">
                <a:solidFill>
                  <a:srgbClr val="0000FF"/>
                </a:solidFill>
                <a:latin typeface="Consolas" panose="020B0609020204030204" pitchFamily="49" charset="0"/>
                <a:cs typeface="Consolas" panose="020B0609020204030204" pitchFamily="49" charset="0"/>
              </a:rPr>
              <a:t>const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y</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x</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&gt;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4</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2</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3</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buNone/>
            </a:pPr>
            <a:r>
              <a:rPr lang="en-US" sz="2200" dirty="0">
                <a:solidFill>
                  <a:schemeClr val="bg2">
                    <a:lumMod val="90000"/>
                  </a:schemeClr>
                </a:solidFill>
                <a:latin typeface="Consolas" panose="020B0609020204030204" pitchFamily="49" charset="0"/>
                <a:cs typeface="Consolas" panose="020B0609020204030204" pitchFamily="49" charset="0"/>
              </a:rPr>
              <a:t>6|   </a:t>
            </a:r>
            <a:r>
              <a:rPr lang="en-US" sz="2200" dirty="0">
                <a:solidFill>
                  <a:srgbClr val="0000FF"/>
                </a:solidFill>
                <a:latin typeface="Consolas" panose="020B0609020204030204" pitchFamily="49" charset="0"/>
                <a:cs typeface="Consolas" panose="020B0609020204030204" pitchFamily="49" charset="0"/>
              </a:rPr>
              <a:t>const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z</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x</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2</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0</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1</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98658"/>
                </a:solidFill>
                <a:latin typeface="Consolas" panose="020B0609020204030204" pitchFamily="49" charset="0"/>
                <a:cs typeface="Consolas" panose="020B0609020204030204" pitchFamily="49" charset="0"/>
              </a:rPr>
              <a:t>2</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pPr>
            <a:r>
              <a:rPr lang="en-US" sz="2200" dirty="0">
                <a:solidFill>
                  <a:schemeClr val="bg2">
                    <a:lumMod val="90000"/>
                  </a:schemeClr>
                </a:solidFill>
                <a:latin typeface="Consolas" panose="020B0609020204030204" pitchFamily="49" charset="0"/>
                <a:cs typeface="Consolas" panose="020B0609020204030204" pitchFamily="49" charset="0"/>
              </a:rPr>
              <a:t>7|   </a:t>
            </a:r>
            <a:r>
              <a:rPr lang="en-US" sz="2200" dirty="0">
                <a:solidFill>
                  <a:srgbClr val="AF00DB"/>
                </a:solidFill>
                <a:latin typeface="Consolas" panose="020B0609020204030204" pitchFamily="49" charset="0"/>
                <a:cs typeface="Consolas" panose="020B0609020204030204" pitchFamily="49" charset="0"/>
              </a:rPr>
              <a:t>return</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x</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y</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0000"/>
                </a:solidFill>
                <a:latin typeface="Consolas" panose="020B0609020204030204" pitchFamily="49" charset="0"/>
                <a:cs typeface="Consolas" panose="020B0609020204030204" pitchFamily="49" charset="0"/>
              </a:rPr>
              <a:t>-</a:t>
            </a:r>
            <a:r>
              <a:rPr lang="en-US" sz="2200" dirty="0">
                <a:solidFill>
                  <a:srgbClr val="3B3B3B"/>
                </a:solidFill>
                <a:latin typeface="Consolas" panose="020B0609020204030204" pitchFamily="49" charset="0"/>
                <a:cs typeface="Consolas" panose="020B0609020204030204" pitchFamily="49" charset="0"/>
              </a:rPr>
              <a:t> </a:t>
            </a:r>
            <a:r>
              <a:rPr lang="en-US" sz="2200" dirty="0">
                <a:solidFill>
                  <a:srgbClr val="0070C1"/>
                </a:solidFill>
                <a:latin typeface="Consolas" panose="020B0609020204030204" pitchFamily="49" charset="0"/>
                <a:cs typeface="Consolas" panose="020B0609020204030204" pitchFamily="49" charset="0"/>
              </a:rPr>
              <a:t>z</a:t>
            </a:r>
            <a:r>
              <a:rPr lang="en-US" sz="2200" dirty="0">
                <a:solidFill>
                  <a:srgbClr val="3B3B3B"/>
                </a:solidFill>
                <a:latin typeface="Consolas" panose="020B0609020204030204" pitchFamily="49" charset="0"/>
                <a:cs typeface="Consolas" panose="020B0609020204030204" pitchFamily="49" charset="0"/>
              </a:rPr>
              <a:t>);</a:t>
            </a:r>
          </a:p>
          <a:p>
            <a:pPr>
              <a:lnSpc>
                <a:spcPct val="110000"/>
              </a:lnSpc>
            </a:pPr>
            <a:r>
              <a:rPr lang="en-US" sz="2200" dirty="0">
                <a:solidFill>
                  <a:schemeClr val="bg2">
                    <a:lumMod val="90000"/>
                  </a:schemeClr>
                </a:solidFill>
                <a:latin typeface="Consolas" panose="020B0609020204030204" pitchFamily="49" charset="0"/>
                <a:cs typeface="Consolas" panose="020B0609020204030204" pitchFamily="49" charset="0"/>
              </a:rPr>
              <a:t>8| </a:t>
            </a:r>
            <a:r>
              <a:rPr lang="en-US" sz="2200" dirty="0">
                <a:solidFill>
                  <a:srgbClr val="3B3B3B"/>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2448967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083E-BC03-7143-3305-7D5C8856EC3B}"/>
              </a:ext>
            </a:extLst>
          </p:cNvPr>
          <p:cNvSpPr>
            <a:spLocks noGrp="1"/>
          </p:cNvSpPr>
          <p:nvPr>
            <p:ph type="title"/>
          </p:nvPr>
        </p:nvSpPr>
        <p:spPr/>
        <p:txBody>
          <a:bodyPr/>
          <a:lstStyle/>
          <a:p>
            <a:r>
              <a:rPr lang="en-US" dirty="0"/>
              <a:t>Code Coverage: Example 1</a:t>
            </a:r>
          </a:p>
        </p:txBody>
      </p:sp>
      <p:sp>
        <p:nvSpPr>
          <p:cNvPr id="3" name="Content Placeholder 2">
            <a:extLst>
              <a:ext uri="{FF2B5EF4-FFF2-40B4-BE49-F238E27FC236}">
                <a16:creationId xmlns:a16="http://schemas.microsoft.com/office/drawing/2014/main" id="{CEEB21CC-6ECC-AE79-F5AB-B8188A7BA5D6}"/>
              </a:ext>
            </a:extLst>
          </p:cNvPr>
          <p:cNvSpPr>
            <a:spLocks noGrp="1"/>
          </p:cNvSpPr>
          <p:nvPr>
            <p:ph idx="1"/>
          </p:nvPr>
        </p:nvSpPr>
        <p:spPr/>
        <p:txBody>
          <a:bodyPr/>
          <a:lstStyle/>
          <a:p>
            <a:pPr marL="0" indent="0">
              <a:buNone/>
            </a:pPr>
            <a:r>
              <a:rPr lang="en-US" dirty="0"/>
              <a:t>What tests will get line/branch/path coverage here?</a:t>
            </a:r>
          </a:p>
        </p:txBody>
      </p:sp>
      <p:sp>
        <p:nvSpPr>
          <p:cNvPr id="4" name="Slide Number Placeholder 3">
            <a:extLst>
              <a:ext uri="{FF2B5EF4-FFF2-40B4-BE49-F238E27FC236}">
                <a16:creationId xmlns:a16="http://schemas.microsoft.com/office/drawing/2014/main" id="{D90F8408-869B-696B-6166-4C6F4BDF59FB}"/>
              </a:ext>
            </a:extLst>
          </p:cNvPr>
          <p:cNvSpPr>
            <a:spLocks noGrp="1"/>
          </p:cNvSpPr>
          <p:nvPr>
            <p:ph type="sldNum" sz="quarter" idx="12"/>
          </p:nvPr>
        </p:nvSpPr>
        <p:spPr/>
        <p:txBody>
          <a:bodyPr/>
          <a:lstStyle/>
          <a:p>
            <a:fld id="{20F37917-FD3A-4669-9018-DA04BCDD3D75}" type="slidenum">
              <a:rPr lang="en-US" smtClean="0"/>
              <a:t>24</a:t>
            </a:fld>
            <a:endParaRPr lang="en-US"/>
          </a:p>
        </p:txBody>
      </p:sp>
      <p:sp>
        <p:nvSpPr>
          <p:cNvPr id="5" name="TextBox 4">
            <a:extLst>
              <a:ext uri="{FF2B5EF4-FFF2-40B4-BE49-F238E27FC236}">
                <a16:creationId xmlns:a16="http://schemas.microsoft.com/office/drawing/2014/main" id="{657D6DBF-0D3B-3245-8AFD-BA6693B645B6}"/>
              </a:ext>
            </a:extLst>
          </p:cNvPr>
          <p:cNvSpPr txBox="1"/>
          <p:nvPr/>
        </p:nvSpPr>
        <p:spPr>
          <a:xfrm>
            <a:off x="744069" y="2501474"/>
            <a:ext cx="11354146" cy="278204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pPr>
            <a:r>
              <a:rPr lang="en-US" sz="2000" dirty="0">
                <a:solidFill>
                  <a:srgbClr val="008000"/>
                </a:solidFill>
                <a:latin typeface="Consolas" panose="020B0609020204030204" pitchFamily="49" charset="0"/>
                <a:cs typeface="Consolas" panose="020B0609020204030204" pitchFamily="49" charset="0"/>
              </a:rPr>
              <a:t>/** Returns an array that repeats "hello"</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 </a:t>
            </a:r>
            <a:r>
              <a:rPr lang="en-US" sz="2000" dirty="0">
                <a:solidFill>
                  <a:srgbClr val="0000FF"/>
                </a:solidFill>
                <a:latin typeface="Consolas" panose="020B0609020204030204" pitchFamily="49" charset="0"/>
                <a:cs typeface="Consolas" panose="020B0609020204030204" pitchFamily="49" charset="0"/>
              </a:rPr>
              <a:t>@param</a:t>
            </a:r>
            <a:r>
              <a:rPr lang="en-US" sz="2000" dirty="0">
                <a:solidFill>
                  <a:srgbClr val="008000"/>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008000"/>
                </a:solidFill>
                <a:latin typeface="Consolas" panose="020B0609020204030204" pitchFamily="49" charset="0"/>
                <a:cs typeface="Consolas" panose="020B0609020204030204" pitchFamily="49" charset="0"/>
              </a:rPr>
              <a:t> - number of “</a:t>
            </a:r>
            <a:r>
              <a:rPr lang="en-US" sz="2000" dirty="0" err="1">
                <a:solidFill>
                  <a:srgbClr val="008000"/>
                </a:solidFill>
                <a:latin typeface="Consolas" panose="020B0609020204030204" pitchFamily="49" charset="0"/>
                <a:cs typeface="Consolas" panose="020B0609020204030204" pitchFamily="49" charset="0"/>
              </a:rPr>
              <a:t>hello”s</a:t>
            </a:r>
            <a:r>
              <a:rPr lang="en-US" sz="2000" dirty="0">
                <a:solidFill>
                  <a:srgbClr val="008000"/>
                </a:solidFill>
                <a:latin typeface="Consolas" panose="020B0609020204030204" pitchFamily="49" charset="0"/>
                <a:cs typeface="Consolas" panose="020B0609020204030204" pitchFamily="49" charset="0"/>
              </a:rPr>
              <a:t> to return, must be an integer &gt;= 0</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00FF"/>
                </a:solidFill>
                <a:latin typeface="Consolas" panose="020B0609020204030204" pitchFamily="49" charset="0"/>
                <a:cs typeface="Consolas" panose="020B0609020204030204" pitchFamily="49" charset="0"/>
              </a:rPr>
              <a:t>function</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795E26"/>
                </a:solidFill>
                <a:latin typeface="Consolas" panose="020B0609020204030204" pitchFamily="49" charset="0"/>
                <a:cs typeface="Consolas" panose="020B0609020204030204" pitchFamily="49" charset="0"/>
              </a:rPr>
              <a:t>helloNTimes</a:t>
            </a:r>
            <a:r>
              <a:rPr lang="en-US" sz="2000" dirty="0">
                <a:solidFill>
                  <a:srgbClr val="3B3B3B"/>
                </a:solidFill>
                <a:latin typeface="Consolas" panose="020B0609020204030204" pitchFamily="49" charset="0"/>
                <a:cs typeface="Consolas" panose="020B0609020204030204" pitchFamily="49" charset="0"/>
              </a:rPr>
              <a:t>(</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number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a:t>
            </a:r>
            <a:br>
              <a:rPr lang="en-US" sz="2000" dirty="0">
                <a:solidFill>
                  <a:srgbClr val="3B3B3B"/>
                </a:solidFill>
                <a:latin typeface="Consolas" panose="020B0609020204030204" pitchFamily="49" charset="0"/>
                <a:cs typeface="Consolas" panose="020B0609020204030204" pitchFamily="49" charset="0"/>
              </a:rPr>
            </a:b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const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arr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 [];</a:t>
            </a:r>
          </a:p>
          <a:p>
            <a:pPr>
              <a:lnSpc>
                <a:spcPct val="110000"/>
              </a:lnSpc>
              <a:buNone/>
            </a:pPr>
            <a:r>
              <a:rPr lang="en-US" sz="2000" dirty="0">
                <a:solidFill>
                  <a:srgbClr val="AF00DB"/>
                </a:solidFill>
                <a:latin typeface="Consolas" panose="020B0609020204030204" pitchFamily="49" charset="0"/>
                <a:cs typeface="Consolas" panose="020B0609020204030204" pitchFamily="49" charset="0"/>
              </a:rPr>
              <a:t>  for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let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98658"/>
                </a:solidFill>
                <a:latin typeface="Consolas" panose="020B0609020204030204" pitchFamily="49" charset="0"/>
                <a:cs typeface="Consolas" panose="020B0609020204030204" pitchFamily="49" charset="0"/>
              </a:rPr>
              <a:t>0</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 </a:t>
            </a:r>
            <a:r>
              <a:rPr lang="en-US" sz="2000" dirty="0" err="1">
                <a:solidFill>
                  <a:srgbClr val="001080"/>
                </a:solidFill>
                <a:latin typeface="Consolas" panose="020B0609020204030204" pitchFamily="49" charset="0"/>
                <a:cs typeface="Consolas" panose="020B0609020204030204" pitchFamily="49" charset="0"/>
              </a:rPr>
              <a:t>arr.</a:t>
            </a:r>
            <a:r>
              <a:rPr lang="en-US" sz="2000" dirty="0" err="1">
                <a:solidFill>
                  <a:schemeClr val="accent4">
                    <a:lumMod val="50000"/>
                  </a:schemeClr>
                </a:solidFill>
                <a:latin typeface="Consolas" panose="020B0609020204030204" pitchFamily="49" charset="0"/>
                <a:cs typeface="Consolas" panose="020B0609020204030204" pitchFamily="49" charset="0"/>
              </a:rPr>
              <a:t>push</a:t>
            </a:r>
            <a:r>
              <a:rPr lang="en-US" sz="2000" dirty="0">
                <a:solidFill>
                  <a:srgbClr val="001080"/>
                </a:solidFill>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"hello"</a:t>
            </a:r>
            <a:r>
              <a:rPr lang="en-US" sz="2000" dirty="0">
                <a:solidFill>
                  <a:srgbClr val="001080"/>
                </a:solidFill>
                <a:latin typeface="Consolas" panose="020B0609020204030204" pitchFamily="49" charset="0"/>
                <a:cs typeface="Consolas" panose="020B0609020204030204" pitchFamily="49" charset="0"/>
              </a:rPr>
              <a:t>); </a:t>
            </a:r>
            <a:r>
              <a:rPr lang="en-US" sz="2000" dirty="0">
                <a:solidFill>
                  <a:srgbClr val="3B3B3B"/>
                </a:solidFill>
                <a:latin typeface="Consolas" panose="020B0609020204030204" pitchFamily="49" charset="0"/>
                <a:cs typeface="Consolas" panose="020B0609020204030204" pitchFamily="49" charset="0"/>
              </a:rPr>
              <a:t>}</a:t>
            </a:r>
            <a:br>
              <a:rPr lang="en-US" sz="2000" dirty="0">
                <a:solidFill>
                  <a:srgbClr val="3B3B3B"/>
                </a:solidFill>
                <a:latin typeface="Consolas" panose="020B0609020204030204" pitchFamily="49" charset="0"/>
                <a:cs typeface="Consolas" panose="020B0609020204030204" pitchFamily="49" charset="0"/>
              </a:rPr>
            </a:b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return </a:t>
            </a:r>
            <a:r>
              <a:rPr lang="en-US" sz="2000" dirty="0" err="1">
                <a:solidFill>
                  <a:srgbClr val="001080"/>
                </a:solidFill>
                <a:latin typeface="Consolas" panose="020B0609020204030204" pitchFamily="49" charset="0"/>
                <a:cs typeface="Consolas" panose="020B0609020204030204" pitchFamily="49" charset="0"/>
              </a:rPr>
              <a:t>arr</a:t>
            </a:r>
            <a:r>
              <a:rPr lang="en-US" sz="2000" dirty="0">
                <a:solidFill>
                  <a:srgbClr val="001080"/>
                </a:solidFill>
                <a:latin typeface="Consolas" panose="020B0609020204030204" pitchFamily="49" charset="0"/>
                <a:cs typeface="Consolas" panose="020B0609020204030204" pitchFamily="49" charset="0"/>
              </a:rPr>
              <a:t>;</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pPr>
            <a:r>
              <a:rPr lang="en-US" sz="2000" dirty="0">
                <a:solidFill>
                  <a:srgbClr val="3B3B3B"/>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076227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074FD-D20C-7CBA-7145-A607CF7B3C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FF72CA-E97F-D3BD-0B02-44B5CC0B2C3D}"/>
              </a:ext>
            </a:extLst>
          </p:cNvPr>
          <p:cNvSpPr>
            <a:spLocks noGrp="1"/>
          </p:cNvSpPr>
          <p:nvPr>
            <p:ph type="title"/>
          </p:nvPr>
        </p:nvSpPr>
        <p:spPr/>
        <p:txBody>
          <a:bodyPr/>
          <a:lstStyle/>
          <a:p>
            <a:r>
              <a:rPr lang="en-US" dirty="0"/>
              <a:t>Code Coverage: Example 2</a:t>
            </a:r>
          </a:p>
        </p:txBody>
      </p:sp>
      <p:sp>
        <p:nvSpPr>
          <p:cNvPr id="3" name="Content Placeholder 2">
            <a:extLst>
              <a:ext uri="{FF2B5EF4-FFF2-40B4-BE49-F238E27FC236}">
                <a16:creationId xmlns:a16="http://schemas.microsoft.com/office/drawing/2014/main" id="{6B523148-C504-4C21-1541-CC438AFAAF11}"/>
              </a:ext>
            </a:extLst>
          </p:cNvPr>
          <p:cNvSpPr>
            <a:spLocks noGrp="1"/>
          </p:cNvSpPr>
          <p:nvPr>
            <p:ph idx="1"/>
          </p:nvPr>
        </p:nvSpPr>
        <p:spPr/>
        <p:txBody>
          <a:bodyPr/>
          <a:lstStyle/>
          <a:p>
            <a:pPr marL="0" indent="0">
              <a:buNone/>
            </a:pPr>
            <a:r>
              <a:rPr lang="en-US" dirty="0"/>
              <a:t>What tests will get line/branch/path coverage here?</a:t>
            </a:r>
          </a:p>
        </p:txBody>
      </p:sp>
      <p:sp>
        <p:nvSpPr>
          <p:cNvPr id="4" name="Slide Number Placeholder 3">
            <a:extLst>
              <a:ext uri="{FF2B5EF4-FFF2-40B4-BE49-F238E27FC236}">
                <a16:creationId xmlns:a16="http://schemas.microsoft.com/office/drawing/2014/main" id="{5D79B563-FA25-DE5E-F8D5-58C1945CBE4C}"/>
              </a:ext>
            </a:extLst>
          </p:cNvPr>
          <p:cNvSpPr>
            <a:spLocks noGrp="1"/>
          </p:cNvSpPr>
          <p:nvPr>
            <p:ph type="sldNum" sz="quarter" idx="12"/>
          </p:nvPr>
        </p:nvSpPr>
        <p:spPr/>
        <p:txBody>
          <a:bodyPr/>
          <a:lstStyle/>
          <a:p>
            <a:fld id="{20F37917-FD3A-4669-9018-DA04BCDD3D75}" type="slidenum">
              <a:rPr lang="en-US" smtClean="0"/>
              <a:t>25</a:t>
            </a:fld>
            <a:endParaRPr lang="en-US"/>
          </a:p>
        </p:txBody>
      </p:sp>
      <p:sp>
        <p:nvSpPr>
          <p:cNvPr id="5" name="TextBox 4">
            <a:extLst>
              <a:ext uri="{FF2B5EF4-FFF2-40B4-BE49-F238E27FC236}">
                <a16:creationId xmlns:a16="http://schemas.microsoft.com/office/drawing/2014/main" id="{75CFD0E7-AE43-5654-CC94-2CFF670D7B5A}"/>
              </a:ext>
            </a:extLst>
          </p:cNvPr>
          <p:cNvSpPr txBox="1"/>
          <p:nvPr/>
        </p:nvSpPr>
        <p:spPr>
          <a:xfrm>
            <a:off x="837854" y="2144635"/>
            <a:ext cx="11354146" cy="4813434"/>
          </a:xfrm>
          <a:prstGeom prst="rect">
            <a:avLst/>
          </a:prstGeom>
          <a:no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nSpc>
                <a:spcPct val="110000"/>
              </a:lnSpc>
              <a:buNone/>
            </a:pPr>
            <a:r>
              <a:rPr lang="en-US" sz="2000" dirty="0">
                <a:solidFill>
                  <a:srgbClr val="002060"/>
                </a:solidFill>
                <a:latin typeface="Consolas" panose="020B0609020204030204" pitchFamily="49" charset="0"/>
                <a:cs typeface="Consolas" panose="020B0609020204030204" pitchFamily="49" charset="0"/>
              </a:rPr>
              <a:t>const</a:t>
            </a:r>
            <a:r>
              <a:rPr lang="en-US" sz="2000" dirty="0">
                <a:solidFill>
                  <a:schemeClr val="tx1"/>
                </a:solidFill>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zHelloInput</a:t>
            </a:r>
            <a:r>
              <a:rPr lang="en-US" sz="2000" dirty="0">
                <a:solidFill>
                  <a:schemeClr val="tx1"/>
                </a:solidFill>
                <a:latin typeface="Consolas" panose="020B0609020204030204" pitchFamily="49" charset="0"/>
                <a:cs typeface="Consolas" panose="020B0609020204030204" pitchFamily="49" charset="0"/>
              </a:rPr>
              <a:t> = </a:t>
            </a:r>
            <a:r>
              <a:rPr lang="en-US" sz="2000" dirty="0" err="1">
                <a:solidFill>
                  <a:srgbClr val="0070C0"/>
                </a:solidFill>
                <a:latin typeface="Consolas" panose="020B0609020204030204" pitchFamily="49" charset="0"/>
                <a:cs typeface="Consolas" panose="020B0609020204030204" pitchFamily="49" charset="0"/>
              </a:rPr>
              <a:t>z</a:t>
            </a:r>
            <a:r>
              <a:rPr lang="en-US" sz="2000" dirty="0" err="1">
                <a:solidFill>
                  <a:schemeClr val="tx1"/>
                </a:solidFill>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int</a:t>
            </a:r>
            <a:r>
              <a:rPr lang="en-US" sz="2000" dirty="0">
                <a:solidFill>
                  <a:schemeClr val="tx1"/>
                </a:solidFill>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gte</a:t>
            </a:r>
            <a:r>
              <a:rPr lang="en-US" sz="2000" dirty="0">
                <a:solidFill>
                  <a:schemeClr val="tx1"/>
                </a:solidFill>
                <a:latin typeface="Consolas" panose="020B0609020204030204" pitchFamily="49" charset="0"/>
                <a:cs typeface="Consolas" panose="020B0609020204030204" pitchFamily="49" charset="0"/>
              </a:rPr>
              <a:t>(</a:t>
            </a:r>
            <a:r>
              <a:rPr lang="en-US" sz="2000" dirty="0">
                <a:solidFill>
                  <a:srgbClr val="0070C0"/>
                </a:solidFill>
                <a:latin typeface="Consolas" panose="020B0609020204030204" pitchFamily="49" charset="0"/>
                <a:cs typeface="Consolas" panose="020B0609020204030204" pitchFamily="49" charset="0"/>
              </a:rPr>
              <a:t>0</a:t>
            </a:r>
            <a:r>
              <a:rPr lang="en-US" sz="2000" dirty="0">
                <a:solidFill>
                  <a:schemeClr val="tx1"/>
                </a:solidFill>
                <a:latin typeface="Consolas" panose="020B0609020204030204" pitchFamily="49" charset="0"/>
                <a:cs typeface="Consolas" panose="020B0609020204030204" pitchFamily="49" charset="0"/>
              </a:rPr>
              <a:t>);</a:t>
            </a:r>
          </a:p>
          <a:p>
            <a:pPr>
              <a:lnSpc>
                <a:spcPct val="110000"/>
              </a:lnSpc>
              <a:buNone/>
            </a:pPr>
            <a:endParaRPr lang="en-US" sz="2000" dirty="0">
              <a:solidFill>
                <a:srgbClr val="008000"/>
              </a:solidFill>
              <a:latin typeface="Consolas" panose="020B0609020204030204" pitchFamily="49" charset="0"/>
              <a:cs typeface="Consolas" panose="020B0609020204030204" pitchFamily="49" charset="0"/>
            </a:endParaRPr>
          </a:p>
          <a:p>
            <a:pPr>
              <a:lnSpc>
                <a:spcPct val="110000"/>
              </a:lnSpc>
            </a:pPr>
            <a:r>
              <a:rPr lang="en-US" sz="2000" dirty="0">
                <a:solidFill>
                  <a:srgbClr val="008000"/>
                </a:solidFill>
                <a:latin typeface="Consolas" panose="020B0609020204030204" pitchFamily="49" charset="0"/>
                <a:cs typeface="Consolas" panose="020B0609020204030204" pitchFamily="49" charset="0"/>
              </a:rPr>
              <a:t>/** Returns an array that repeats "hello"</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 </a:t>
            </a:r>
            <a:r>
              <a:rPr lang="en-US" sz="2000" dirty="0">
                <a:solidFill>
                  <a:srgbClr val="0000FF"/>
                </a:solidFill>
                <a:latin typeface="Consolas" panose="020B0609020204030204" pitchFamily="49" charset="0"/>
                <a:cs typeface="Consolas" panose="020B0609020204030204" pitchFamily="49" charset="0"/>
              </a:rPr>
              <a:t>@param</a:t>
            </a:r>
            <a:r>
              <a:rPr lang="en-US" sz="2000" dirty="0">
                <a:solidFill>
                  <a:srgbClr val="008000"/>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008000"/>
                </a:solidFill>
                <a:latin typeface="Consolas" panose="020B0609020204030204" pitchFamily="49" charset="0"/>
                <a:cs typeface="Consolas" panose="020B0609020204030204" pitchFamily="49" charset="0"/>
              </a:rPr>
              <a:t> - number of times to say “hello”</a:t>
            </a: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 </a:t>
            </a:r>
            <a:r>
              <a:rPr lang="en-US" sz="2000" dirty="0">
                <a:solidFill>
                  <a:srgbClr val="0000FF"/>
                </a:solidFill>
                <a:latin typeface="Consolas" panose="020B0609020204030204" pitchFamily="49" charset="0"/>
                <a:cs typeface="Consolas" panose="020B0609020204030204" pitchFamily="49" charset="0"/>
              </a:rPr>
              <a:t>@throws </a:t>
            </a:r>
            <a:r>
              <a:rPr lang="en-US" sz="2000" dirty="0">
                <a:solidFill>
                  <a:srgbClr val="008000"/>
                </a:solidFill>
                <a:latin typeface="Consolas" panose="020B0609020204030204" pitchFamily="49" charset="0"/>
                <a:cs typeface="Consolas" panose="020B0609020204030204" pitchFamily="49" charset="0"/>
              </a:rPr>
              <a:t>if the input is not an integer &gt;= 0</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8000"/>
                </a:solidFill>
                <a:latin typeface="Consolas" panose="020B0609020204030204" pitchFamily="49" charset="0"/>
                <a:cs typeface="Consolas" panose="020B0609020204030204" pitchFamily="49" charset="0"/>
              </a:rPr>
              <a:t> */</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buNone/>
            </a:pPr>
            <a:r>
              <a:rPr lang="en-US" sz="2000" dirty="0">
                <a:solidFill>
                  <a:srgbClr val="0000FF"/>
                </a:solidFill>
                <a:latin typeface="Consolas" panose="020B0609020204030204" pitchFamily="49" charset="0"/>
                <a:cs typeface="Consolas" panose="020B0609020204030204" pitchFamily="49" charset="0"/>
              </a:rPr>
              <a:t>function</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795E26"/>
                </a:solidFill>
                <a:latin typeface="Consolas" panose="020B0609020204030204" pitchFamily="49" charset="0"/>
                <a:cs typeface="Consolas" panose="020B0609020204030204" pitchFamily="49" charset="0"/>
              </a:rPr>
              <a:t>helloNTimes</a:t>
            </a:r>
            <a:r>
              <a:rPr lang="en-US" sz="2000" dirty="0">
                <a:solidFill>
                  <a:srgbClr val="3B3B3B"/>
                </a:solidFill>
                <a:latin typeface="Consolas" panose="020B0609020204030204" pitchFamily="49" charset="0"/>
                <a:cs typeface="Consolas" panose="020B0609020204030204" pitchFamily="49" charset="0"/>
              </a:rPr>
              <a:t>(</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unknown</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a:t>
            </a:r>
          </a:p>
          <a:p>
            <a:pPr>
              <a:lnSpc>
                <a:spcPct val="110000"/>
              </a:lnSpc>
            </a:pPr>
            <a:r>
              <a:rPr lang="en-US" sz="2000" dirty="0">
                <a:solidFill>
                  <a:srgbClr val="008000"/>
                </a:solidFill>
                <a:latin typeface="Consolas" panose="020B0609020204030204" pitchFamily="49" charset="0"/>
                <a:cs typeface="Consolas" panose="020B0609020204030204" pitchFamily="49" charset="0"/>
              </a:rPr>
              <a:t>  // throws if the input is not an integer &gt;= 0</a:t>
            </a:r>
            <a:br>
              <a:rPr lang="en-US" sz="2000" dirty="0">
                <a:solidFill>
                  <a:srgbClr val="3B3B3B"/>
                </a:solidFill>
                <a:latin typeface="Consolas" panose="020B0609020204030204" pitchFamily="49" charset="0"/>
                <a:cs typeface="Consolas" panose="020B0609020204030204" pitchFamily="49" charset="0"/>
              </a:rPr>
            </a:b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const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parseResult</a:t>
            </a:r>
            <a:r>
              <a:rPr lang="en-US" sz="2000" dirty="0">
                <a:solidFill>
                  <a:srgbClr val="0070C0"/>
                </a:solidFill>
                <a:latin typeface="Consolas" panose="020B0609020204030204" pitchFamily="49" charset="0"/>
                <a:cs typeface="Consolas" panose="020B0609020204030204" pitchFamily="49" charset="0"/>
              </a:rPr>
              <a:t> </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2060"/>
                </a:solidFill>
                <a:latin typeface="Consolas" panose="020B0609020204030204" pitchFamily="49" charset="0"/>
                <a:cs typeface="Consolas" panose="020B0609020204030204" pitchFamily="49" charset="0"/>
              </a:rPr>
              <a:t>zHelloInput</a:t>
            </a:r>
            <a:r>
              <a:rPr lang="en-US" sz="2000" dirty="0" err="1">
                <a:solidFill>
                  <a:srgbClr val="3B3B3B"/>
                </a:solidFill>
                <a:latin typeface="Consolas" panose="020B0609020204030204" pitchFamily="49" charset="0"/>
                <a:cs typeface="Consolas" panose="020B0609020204030204" pitchFamily="49" charset="0"/>
              </a:rPr>
              <a:t>.</a:t>
            </a:r>
            <a:r>
              <a:rPr lang="en-US" sz="2000" dirty="0" err="1">
                <a:solidFill>
                  <a:schemeClr val="accent4">
                    <a:lumMod val="50000"/>
                  </a:schemeClr>
                </a:solidFill>
                <a:latin typeface="Consolas" panose="020B0609020204030204" pitchFamily="49" charset="0"/>
                <a:cs typeface="Consolas" panose="020B0609020204030204" pitchFamily="49" charset="0"/>
              </a:rPr>
              <a:t>safeParse</a:t>
            </a:r>
            <a:r>
              <a:rPr lang="en-US" sz="2000" dirty="0">
                <a:solidFill>
                  <a:srgbClr val="3B3B3B"/>
                </a:solidFill>
                <a:latin typeface="Consolas" panose="020B0609020204030204" pitchFamily="49" charset="0"/>
                <a:cs typeface="Consolas" panose="020B0609020204030204" pitchFamily="49" charset="0"/>
              </a:rPr>
              <a:t>(</a:t>
            </a:r>
            <a:r>
              <a:rPr lang="en-US" sz="2000" dirty="0" err="1">
                <a:solidFill>
                  <a:srgbClr val="001080"/>
                </a:solidFill>
                <a:latin typeface="Consolas" panose="020B0609020204030204" pitchFamily="49" charset="0"/>
                <a:cs typeface="Consolas" panose="020B0609020204030204" pitchFamily="49" charset="0"/>
              </a:rPr>
              <a:t>numHellos</a:t>
            </a:r>
            <a:r>
              <a:rPr lang="en-US" sz="2000" dirty="0">
                <a:solidFill>
                  <a:srgbClr val="3B3B3B"/>
                </a:solidFill>
                <a:latin typeface="Consolas" panose="020B0609020204030204" pitchFamily="49" charset="0"/>
                <a:cs typeface="Consolas" panose="020B0609020204030204" pitchFamily="49" charset="0"/>
              </a:rPr>
              <a:t>); </a:t>
            </a:r>
          </a:p>
          <a:p>
            <a:pPr>
              <a:lnSpc>
                <a:spcPct val="110000"/>
              </a:lnSpc>
              <a:buNone/>
            </a:pP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 if </a:t>
            </a:r>
            <a:r>
              <a:rPr lang="en-US" sz="2000" dirty="0">
                <a:solidFill>
                  <a:srgbClr val="3B3B3B"/>
                </a:solidFill>
                <a:latin typeface="Consolas" panose="020B0609020204030204" pitchFamily="49" charset="0"/>
                <a:cs typeface="Consolas" panose="020B0609020204030204" pitchFamily="49" charset="0"/>
              </a:rPr>
              <a:t>(!</a:t>
            </a:r>
            <a:r>
              <a:rPr lang="en-US" sz="2000" dirty="0" err="1">
                <a:solidFill>
                  <a:srgbClr val="002060"/>
                </a:solidFill>
                <a:latin typeface="Consolas" panose="020B0609020204030204" pitchFamily="49" charset="0"/>
                <a:cs typeface="Consolas" panose="020B0609020204030204" pitchFamily="49" charset="0"/>
              </a:rPr>
              <a:t>parseResult.success</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throw new</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2060"/>
                </a:solidFill>
                <a:latin typeface="Consolas" panose="020B0609020204030204" pitchFamily="49" charset="0"/>
                <a:cs typeface="Consolas" panose="020B0609020204030204" pitchFamily="49" charset="0"/>
              </a:rPr>
              <a:t>Error</a:t>
            </a:r>
            <a:r>
              <a:rPr lang="en-US" sz="2000" dirty="0">
                <a:solidFill>
                  <a:srgbClr val="3B3B3B"/>
                </a:solidFill>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"Invalid input"</a:t>
            </a:r>
            <a:r>
              <a:rPr lang="en-US" sz="2000" dirty="0">
                <a:solidFill>
                  <a:srgbClr val="3B3B3B"/>
                </a:solidFill>
                <a:latin typeface="Consolas" panose="020B0609020204030204" pitchFamily="49" charset="0"/>
                <a:cs typeface="Consolas" panose="020B0609020204030204" pitchFamily="49" charset="0"/>
              </a:rPr>
              <a:t>);</a:t>
            </a:r>
          </a:p>
          <a:p>
            <a:pPr>
              <a:lnSpc>
                <a:spcPct val="110000"/>
              </a:lnSpc>
              <a:buNone/>
            </a:pP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const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70C0"/>
                </a:solidFill>
                <a:latin typeface="Consolas" panose="020B0609020204030204" pitchFamily="49" charset="0"/>
                <a:cs typeface="Consolas" panose="020B0609020204030204" pitchFamily="49" charset="0"/>
              </a:rPr>
              <a:t>arr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267F99"/>
                </a:solidFill>
                <a:latin typeface="Consolas" panose="020B0609020204030204" pitchFamily="49" charset="0"/>
                <a:cs typeface="Consolas" panose="020B0609020204030204" pitchFamily="49" charset="0"/>
              </a:rPr>
              <a:t>string[]</a:t>
            </a:r>
            <a:r>
              <a:rPr lang="en-US" sz="2000" dirty="0">
                <a:solidFill>
                  <a:srgbClr val="3B3B3B"/>
                </a:solidFill>
                <a:latin typeface="Consolas" panose="020B0609020204030204" pitchFamily="49" charset="0"/>
                <a:cs typeface="Consolas" panose="020B0609020204030204" pitchFamily="49" charset="0"/>
              </a:rPr>
              <a:t> = [];</a:t>
            </a:r>
          </a:p>
          <a:p>
            <a:pPr>
              <a:lnSpc>
                <a:spcPct val="110000"/>
              </a:lnSpc>
              <a:buNone/>
            </a:pPr>
            <a:r>
              <a:rPr lang="en-US" sz="2000" dirty="0">
                <a:solidFill>
                  <a:srgbClr val="AF00DB"/>
                </a:solidFill>
                <a:latin typeface="Consolas" panose="020B0609020204030204" pitchFamily="49" charset="0"/>
                <a:cs typeface="Consolas" panose="020B0609020204030204" pitchFamily="49" charset="0"/>
              </a:rPr>
              <a:t>  for</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let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parseResult.data</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98658"/>
                </a:solidFill>
                <a:latin typeface="Consolas" panose="020B0609020204030204" pitchFamily="49" charset="0"/>
                <a:cs typeface="Consolas" panose="020B0609020204030204" pitchFamily="49" charset="0"/>
              </a:rPr>
              <a:t>0</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i</a:t>
            </a:r>
            <a:r>
              <a:rPr lang="en-US" sz="2000" dirty="0">
                <a:solidFill>
                  <a:srgbClr val="000000"/>
                </a:solidFill>
                <a:latin typeface="Consolas" panose="020B0609020204030204" pitchFamily="49" charset="0"/>
                <a:cs typeface="Consolas" panose="020B0609020204030204" pitchFamily="49" charset="0"/>
              </a:rPr>
              <a:t>--</a:t>
            </a:r>
            <a:r>
              <a:rPr lang="en-US" sz="2000" dirty="0">
                <a:solidFill>
                  <a:srgbClr val="3B3B3B"/>
                </a:solidFill>
                <a:latin typeface="Consolas" panose="020B0609020204030204" pitchFamily="49" charset="0"/>
                <a:cs typeface="Consolas" panose="020B0609020204030204" pitchFamily="49" charset="0"/>
              </a:rPr>
              <a:t>) { </a:t>
            </a:r>
            <a:r>
              <a:rPr lang="en-US" sz="2000" dirty="0" err="1">
                <a:solidFill>
                  <a:srgbClr val="001080"/>
                </a:solidFill>
                <a:latin typeface="Consolas" panose="020B0609020204030204" pitchFamily="49" charset="0"/>
                <a:cs typeface="Consolas" panose="020B0609020204030204" pitchFamily="49" charset="0"/>
              </a:rPr>
              <a:t>arr.</a:t>
            </a:r>
            <a:r>
              <a:rPr lang="en-US" sz="2000" dirty="0" err="1">
                <a:solidFill>
                  <a:schemeClr val="accent4">
                    <a:lumMod val="50000"/>
                  </a:schemeClr>
                </a:solidFill>
                <a:latin typeface="Consolas" panose="020B0609020204030204" pitchFamily="49" charset="0"/>
                <a:cs typeface="Consolas" panose="020B0609020204030204" pitchFamily="49" charset="0"/>
              </a:rPr>
              <a:t>push</a:t>
            </a:r>
            <a:r>
              <a:rPr lang="en-US" sz="2000" dirty="0">
                <a:solidFill>
                  <a:srgbClr val="001080"/>
                </a:solidFill>
                <a:latin typeface="Consolas" panose="020B0609020204030204" pitchFamily="49" charset="0"/>
                <a:cs typeface="Consolas" panose="020B0609020204030204" pitchFamily="49" charset="0"/>
              </a:rPr>
              <a:t>(</a:t>
            </a:r>
            <a:r>
              <a:rPr lang="en-US" sz="2000" dirty="0">
                <a:solidFill>
                  <a:srgbClr val="C00000"/>
                </a:solidFill>
                <a:latin typeface="Consolas" panose="020B0609020204030204" pitchFamily="49" charset="0"/>
                <a:cs typeface="Consolas" panose="020B0609020204030204" pitchFamily="49" charset="0"/>
              </a:rPr>
              <a:t>"hello"</a:t>
            </a:r>
            <a:r>
              <a:rPr lang="en-US" sz="2000" dirty="0">
                <a:solidFill>
                  <a:srgbClr val="001080"/>
                </a:solidFill>
                <a:latin typeface="Consolas" panose="020B0609020204030204" pitchFamily="49" charset="0"/>
                <a:cs typeface="Consolas" panose="020B0609020204030204" pitchFamily="49" charset="0"/>
              </a:rPr>
              <a:t>); </a:t>
            </a:r>
            <a:r>
              <a:rPr lang="en-US" sz="2000" dirty="0">
                <a:solidFill>
                  <a:srgbClr val="3B3B3B"/>
                </a:solidFill>
                <a:latin typeface="Consolas" panose="020B0609020204030204" pitchFamily="49" charset="0"/>
                <a:cs typeface="Consolas" panose="020B0609020204030204" pitchFamily="49" charset="0"/>
              </a:rPr>
              <a:t>}</a:t>
            </a:r>
            <a:br>
              <a:rPr lang="en-US" sz="2000" dirty="0">
                <a:solidFill>
                  <a:srgbClr val="3B3B3B"/>
                </a:solidFill>
                <a:latin typeface="Consolas" panose="020B0609020204030204" pitchFamily="49" charset="0"/>
                <a:cs typeface="Consolas" panose="020B0609020204030204" pitchFamily="49" charset="0"/>
              </a:rPr>
            </a:b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return </a:t>
            </a:r>
            <a:r>
              <a:rPr lang="en-US" sz="2000" dirty="0" err="1">
                <a:solidFill>
                  <a:srgbClr val="001080"/>
                </a:solidFill>
                <a:latin typeface="Consolas" panose="020B0609020204030204" pitchFamily="49" charset="0"/>
                <a:cs typeface="Consolas" panose="020B0609020204030204" pitchFamily="49" charset="0"/>
              </a:rPr>
              <a:t>arr</a:t>
            </a:r>
            <a:r>
              <a:rPr lang="en-US" sz="2000" dirty="0">
                <a:solidFill>
                  <a:srgbClr val="001080"/>
                </a:solidFill>
                <a:latin typeface="Consolas" panose="020B0609020204030204" pitchFamily="49" charset="0"/>
                <a:cs typeface="Consolas" panose="020B0609020204030204" pitchFamily="49" charset="0"/>
              </a:rPr>
              <a:t>;</a:t>
            </a:r>
            <a:endParaRPr lang="en-US" sz="2000" dirty="0">
              <a:solidFill>
                <a:srgbClr val="3B3B3B"/>
              </a:solidFill>
              <a:latin typeface="Consolas" panose="020B0609020204030204" pitchFamily="49" charset="0"/>
              <a:cs typeface="Consolas" panose="020B0609020204030204" pitchFamily="49" charset="0"/>
            </a:endParaRPr>
          </a:p>
          <a:p>
            <a:pPr>
              <a:lnSpc>
                <a:spcPct val="110000"/>
              </a:lnSpc>
            </a:pPr>
            <a:r>
              <a:rPr lang="en-US" sz="2000" dirty="0">
                <a:solidFill>
                  <a:srgbClr val="3B3B3B"/>
                </a:solidFill>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26634021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E9652-9D0C-A4FB-126F-5AF99C58BB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38576E-8380-EBE1-85EE-FFDD210307B8}"/>
              </a:ext>
            </a:extLst>
          </p:cNvPr>
          <p:cNvSpPr>
            <a:spLocks noGrp="1"/>
          </p:cNvSpPr>
          <p:nvPr>
            <p:ph type="title"/>
          </p:nvPr>
        </p:nvSpPr>
        <p:spPr/>
        <p:txBody>
          <a:bodyPr/>
          <a:lstStyle/>
          <a:p>
            <a:r>
              <a:rPr lang="en-US" dirty="0"/>
              <a:t>Code Coverage and “edge” cases are two dimensions of software quality</a:t>
            </a:r>
          </a:p>
        </p:txBody>
      </p:sp>
      <p:sp>
        <p:nvSpPr>
          <p:cNvPr id="3" name="Content Placeholder 2">
            <a:extLst>
              <a:ext uri="{FF2B5EF4-FFF2-40B4-BE49-F238E27FC236}">
                <a16:creationId xmlns:a16="http://schemas.microsoft.com/office/drawing/2014/main" id="{56B0DD0C-F651-B5E0-B2C8-11FDEFE7AECB}"/>
              </a:ext>
            </a:extLst>
          </p:cNvPr>
          <p:cNvSpPr>
            <a:spLocks noGrp="1"/>
          </p:cNvSpPr>
          <p:nvPr>
            <p:ph idx="1"/>
          </p:nvPr>
        </p:nvSpPr>
        <p:spPr>
          <a:xfrm>
            <a:off x="838200" y="1500160"/>
            <a:ext cx="10107706" cy="4856190"/>
          </a:xfrm>
        </p:spPr>
        <p:txBody>
          <a:bodyPr>
            <a:normAutofit/>
          </a:bodyPr>
          <a:lstStyle/>
          <a:p>
            <a:r>
              <a:rPr lang="en-US" dirty="0"/>
              <a:t>Some of our intuition about “edge cases” can be understood in terms of trying to imagine inputs that will provide code coverage for an unknown function.</a:t>
            </a:r>
          </a:p>
          <a:p>
            <a:pPr lvl="1"/>
            <a:r>
              <a:rPr lang="en-US" dirty="0"/>
              <a:t>BUT: code coverage won’t tell you to check 0 specifically if there’s a branch that checks x &gt;= 0</a:t>
            </a:r>
          </a:p>
          <a:p>
            <a:pPr lvl="1"/>
            <a:r>
              <a:rPr lang="en-US" dirty="0"/>
              <a:t>Thinking about the “edge case” of a branch is a good move</a:t>
            </a:r>
          </a:p>
          <a:p>
            <a:r>
              <a:rPr lang="en-US" dirty="0"/>
              <a:t>What inputs should we start with if:</a:t>
            </a:r>
          </a:p>
          <a:p>
            <a:pPr lvl="1"/>
            <a:r>
              <a:rPr lang="en-US" dirty="0"/>
              <a:t>We’re taking numbers that are supposed to represent a 5-digit zip code?</a:t>
            </a:r>
          </a:p>
          <a:p>
            <a:pPr lvl="1"/>
            <a:r>
              <a:rPr lang="en-US" dirty="0"/>
              <a:t>We’re taking strings that are supposed to represent a 5-digit zip code?</a:t>
            </a:r>
          </a:p>
          <a:p>
            <a:pPr lvl="1"/>
            <a:r>
              <a:rPr lang="en-US" dirty="0"/>
              <a:t>We’re taking an array of strings that represent people’s names?</a:t>
            </a:r>
          </a:p>
        </p:txBody>
      </p:sp>
      <p:sp>
        <p:nvSpPr>
          <p:cNvPr id="4" name="Slide Number Placeholder 3">
            <a:extLst>
              <a:ext uri="{FF2B5EF4-FFF2-40B4-BE49-F238E27FC236}">
                <a16:creationId xmlns:a16="http://schemas.microsoft.com/office/drawing/2014/main" id="{28886366-F4A6-819D-3F9E-BD8A8F1E2C5B}"/>
              </a:ext>
            </a:extLst>
          </p:cNvPr>
          <p:cNvSpPr>
            <a:spLocks noGrp="1"/>
          </p:cNvSpPr>
          <p:nvPr>
            <p:ph type="sldNum" sz="quarter" idx="12"/>
          </p:nvPr>
        </p:nvSpPr>
        <p:spPr/>
        <p:txBody>
          <a:bodyPr/>
          <a:lstStyle/>
          <a:p>
            <a:fld id="{20F37917-FD3A-4669-9018-DA04BCDD3D75}" type="slidenum">
              <a:rPr lang="en-US" smtClean="0"/>
              <a:t>26</a:t>
            </a:fld>
            <a:endParaRPr lang="en-US"/>
          </a:p>
        </p:txBody>
      </p:sp>
    </p:spTree>
    <p:extLst>
      <p:ext uri="{BB962C8B-B14F-4D97-AF65-F5344CB8AC3E}">
        <p14:creationId xmlns:p14="http://schemas.microsoft.com/office/powerpoint/2010/main" val="42398377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EBACE-BAA4-E7F1-F9AE-846CD1616B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4ECA53-BC41-F0CC-0F1C-A1EFC8042C73}"/>
              </a:ext>
            </a:extLst>
          </p:cNvPr>
          <p:cNvSpPr>
            <a:spLocks noGrp="1"/>
          </p:cNvSpPr>
          <p:nvPr>
            <p:ph type="title"/>
          </p:nvPr>
        </p:nvSpPr>
        <p:spPr/>
        <p:txBody>
          <a:bodyPr/>
          <a:lstStyle/>
          <a:p>
            <a:r>
              <a:rPr lang="en-US" dirty="0"/>
              <a:t>Code Coverage in </a:t>
            </a:r>
            <a:r>
              <a:rPr lang="en-US" dirty="0" err="1"/>
              <a:t>Vitest</a:t>
            </a:r>
            <a:endParaRPr lang="en-US" dirty="0"/>
          </a:p>
        </p:txBody>
      </p:sp>
      <p:sp>
        <p:nvSpPr>
          <p:cNvPr id="3" name="Content Placeholder 2">
            <a:extLst>
              <a:ext uri="{FF2B5EF4-FFF2-40B4-BE49-F238E27FC236}">
                <a16:creationId xmlns:a16="http://schemas.microsoft.com/office/drawing/2014/main" id="{40E625BA-2686-E742-4888-C31F7FCC3A59}"/>
              </a:ext>
            </a:extLst>
          </p:cNvPr>
          <p:cNvSpPr>
            <a:spLocks noGrp="1"/>
          </p:cNvSpPr>
          <p:nvPr>
            <p:ph idx="1"/>
          </p:nvPr>
        </p:nvSpPr>
        <p:spPr>
          <a:xfrm>
            <a:off x="838200" y="1500160"/>
            <a:ext cx="9840132" cy="4856190"/>
          </a:xfrm>
        </p:spPr>
        <p:txBody>
          <a:bodyPr>
            <a:normAutofit/>
          </a:bodyPr>
          <a:lstStyle/>
          <a:p>
            <a:r>
              <a:rPr lang="en-US" dirty="0"/>
              <a:t>Tools like </a:t>
            </a:r>
            <a:r>
              <a:rPr lang="en-US" dirty="0" err="1"/>
              <a:t>vitest</a:t>
            </a:r>
            <a:r>
              <a:rPr lang="en-US" dirty="0"/>
              <a:t> makes it easy to check code coverage</a:t>
            </a:r>
          </a:p>
        </p:txBody>
      </p:sp>
      <p:sp>
        <p:nvSpPr>
          <p:cNvPr id="4" name="Slide Number Placeholder 3">
            <a:extLst>
              <a:ext uri="{FF2B5EF4-FFF2-40B4-BE49-F238E27FC236}">
                <a16:creationId xmlns:a16="http://schemas.microsoft.com/office/drawing/2014/main" id="{FBE6E867-988D-2847-4EBA-999050B508C1}"/>
              </a:ext>
            </a:extLst>
          </p:cNvPr>
          <p:cNvSpPr>
            <a:spLocks noGrp="1"/>
          </p:cNvSpPr>
          <p:nvPr>
            <p:ph type="sldNum" sz="quarter" idx="12"/>
          </p:nvPr>
        </p:nvSpPr>
        <p:spPr/>
        <p:txBody>
          <a:bodyPr/>
          <a:lstStyle/>
          <a:p>
            <a:fld id="{20F37917-FD3A-4669-9018-DA04BCDD3D75}" type="slidenum">
              <a:rPr lang="en-US" smtClean="0"/>
              <a:t>27</a:t>
            </a:fld>
            <a:endParaRPr lang="en-US"/>
          </a:p>
        </p:txBody>
      </p:sp>
      <p:grpSp>
        <p:nvGrpSpPr>
          <p:cNvPr id="5" name="Image">
            <a:extLst>
              <a:ext uri="{FF2B5EF4-FFF2-40B4-BE49-F238E27FC236}">
                <a16:creationId xmlns:a16="http://schemas.microsoft.com/office/drawing/2014/main" id="{33483C12-E5A1-9CBA-873B-9641D1D87C8C}"/>
              </a:ext>
            </a:extLst>
          </p:cNvPr>
          <p:cNvGrpSpPr/>
          <p:nvPr/>
        </p:nvGrpSpPr>
        <p:grpSpPr>
          <a:xfrm>
            <a:off x="2138450" y="2429289"/>
            <a:ext cx="6807201" cy="3581546"/>
            <a:chOff x="0" y="0"/>
            <a:chExt cx="13614401" cy="7163091"/>
          </a:xfrm>
        </p:grpSpPr>
        <p:pic>
          <p:nvPicPr>
            <p:cNvPr id="6" name="Image" descr="Image">
              <a:extLst>
                <a:ext uri="{FF2B5EF4-FFF2-40B4-BE49-F238E27FC236}">
                  <a16:creationId xmlns:a16="http://schemas.microsoft.com/office/drawing/2014/main" id="{7C97E5B3-D9F4-3306-BD32-C97E61DD347C}"/>
                </a:ext>
              </a:extLst>
            </p:cNvPr>
            <p:cNvPicPr>
              <a:picLocks noChangeAspect="1"/>
            </p:cNvPicPr>
            <p:nvPr/>
          </p:nvPicPr>
          <p:blipFill>
            <a:blip r:embed="rId3"/>
            <a:stretch>
              <a:fillRect/>
            </a:stretch>
          </p:blipFill>
          <p:spPr>
            <a:xfrm>
              <a:off x="393173" y="263735"/>
              <a:ext cx="12828056" cy="6108151"/>
            </a:xfrm>
            <a:prstGeom prst="rect">
              <a:avLst/>
            </a:prstGeom>
            <a:ln w="12700" cap="flat">
              <a:noFill/>
              <a:miter lim="400000"/>
            </a:ln>
            <a:effectLst/>
          </p:spPr>
        </p:pic>
        <p:pic>
          <p:nvPicPr>
            <p:cNvPr id="7" name="Image" descr="Image">
              <a:extLst>
                <a:ext uri="{FF2B5EF4-FFF2-40B4-BE49-F238E27FC236}">
                  <a16:creationId xmlns:a16="http://schemas.microsoft.com/office/drawing/2014/main" id="{B5E47C89-3A33-ED05-CDC3-D4F5B98A9BCA}"/>
                </a:ext>
              </a:extLst>
            </p:cNvPr>
            <p:cNvPicPr>
              <a:picLocks noChangeAspect="1"/>
            </p:cNvPicPr>
            <p:nvPr/>
          </p:nvPicPr>
          <p:blipFill>
            <a:blip r:embed="rId4"/>
            <a:stretch>
              <a:fillRect/>
            </a:stretch>
          </p:blipFill>
          <p:spPr>
            <a:xfrm>
              <a:off x="0" y="0"/>
              <a:ext cx="13614402" cy="7163092"/>
            </a:xfrm>
            <a:prstGeom prst="rect">
              <a:avLst/>
            </a:prstGeom>
            <a:ln w="12700" cap="flat">
              <a:noFill/>
              <a:miter lim="400000"/>
            </a:ln>
            <a:effectLst/>
          </p:spPr>
        </p:pic>
      </p:grpSp>
      <p:sp>
        <p:nvSpPr>
          <p:cNvPr id="8" name="Oval 7">
            <a:extLst>
              <a:ext uri="{FF2B5EF4-FFF2-40B4-BE49-F238E27FC236}">
                <a16:creationId xmlns:a16="http://schemas.microsoft.com/office/drawing/2014/main" id="{A79D8162-B974-8894-CEA9-3B4FF11223DC}"/>
              </a:ext>
            </a:extLst>
          </p:cNvPr>
          <p:cNvSpPr/>
          <p:nvPr/>
        </p:nvSpPr>
        <p:spPr>
          <a:xfrm>
            <a:off x="6096000" y="4220062"/>
            <a:ext cx="1022888" cy="790414"/>
          </a:xfrm>
          <a:prstGeom prst="ellipse">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
        <p:nvSpPr>
          <p:cNvPr id="9" name="Oval 8">
            <a:extLst>
              <a:ext uri="{FF2B5EF4-FFF2-40B4-BE49-F238E27FC236}">
                <a16:creationId xmlns:a16="http://schemas.microsoft.com/office/drawing/2014/main" id="{562CBA62-2EF9-77B2-72EB-4C06030A27E3}"/>
              </a:ext>
            </a:extLst>
          </p:cNvPr>
          <p:cNvSpPr/>
          <p:nvPr/>
        </p:nvSpPr>
        <p:spPr>
          <a:xfrm>
            <a:off x="4363320" y="4325324"/>
            <a:ext cx="1022888" cy="790414"/>
          </a:xfrm>
          <a:prstGeom prst="ellipse">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dirty="0">
              <a:solidFill>
                <a:schemeClr val="tx1"/>
              </a:solidFill>
            </a:endParaRPr>
          </a:p>
        </p:txBody>
      </p:sp>
    </p:spTree>
    <p:extLst>
      <p:ext uri="{BB962C8B-B14F-4D97-AF65-F5344CB8AC3E}">
        <p14:creationId xmlns:p14="http://schemas.microsoft.com/office/powerpoint/2010/main" val="10053484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43487-1775-5C3B-CD25-CF3D66BE9BB2}"/>
              </a:ext>
            </a:extLst>
          </p:cNvPr>
          <p:cNvSpPr>
            <a:spLocks noGrp="1"/>
          </p:cNvSpPr>
          <p:nvPr>
            <p:ph type="title"/>
          </p:nvPr>
        </p:nvSpPr>
        <p:spPr/>
        <p:txBody>
          <a:bodyPr/>
          <a:lstStyle/>
          <a:p>
            <a:r>
              <a:rPr lang="en-US" dirty="0"/>
              <a:t>Test Isolation</a:t>
            </a:r>
          </a:p>
        </p:txBody>
      </p:sp>
      <p:sp>
        <p:nvSpPr>
          <p:cNvPr id="3" name="Content Placeholder 2">
            <a:extLst>
              <a:ext uri="{FF2B5EF4-FFF2-40B4-BE49-F238E27FC236}">
                <a16:creationId xmlns:a16="http://schemas.microsoft.com/office/drawing/2014/main" id="{8B8CA223-BDD3-1F29-B088-B2BC7A44F971}"/>
              </a:ext>
            </a:extLst>
          </p:cNvPr>
          <p:cNvSpPr>
            <a:spLocks noGrp="1"/>
          </p:cNvSpPr>
          <p:nvPr>
            <p:ph idx="1"/>
          </p:nvPr>
        </p:nvSpPr>
        <p:spPr>
          <a:xfrm>
            <a:off x="838199" y="1500160"/>
            <a:ext cx="9175595" cy="4351338"/>
          </a:xfrm>
        </p:spPr>
        <p:txBody>
          <a:bodyPr/>
          <a:lstStyle/>
          <a:p>
            <a:r>
              <a:rPr lang="en-US" dirty="0"/>
              <a:t>If a test fails, </a:t>
            </a:r>
            <a:r>
              <a:rPr lang="en-US" i="1" dirty="0"/>
              <a:t>any </a:t>
            </a:r>
            <a:r>
              <a:rPr lang="en-US" dirty="0"/>
              <a:t>code that the test executes may have caused the failure.</a:t>
            </a:r>
          </a:p>
          <a:p>
            <a:r>
              <a:rPr lang="en-US" dirty="0"/>
              <a:t>Useful heuristic: any test case actually tests everything that it mentions (and everything that those things execute)</a:t>
            </a:r>
          </a:p>
          <a:p>
            <a:r>
              <a:rPr lang="en-US" dirty="0"/>
              <a:t>Bigger footprint =&gt; better coverage</a:t>
            </a:r>
          </a:p>
          <a:p>
            <a:r>
              <a:rPr lang="en-US" dirty="0"/>
              <a:t>Smaller footprint =&gt; better isolation</a:t>
            </a:r>
          </a:p>
        </p:txBody>
      </p:sp>
      <p:sp>
        <p:nvSpPr>
          <p:cNvPr id="4" name="Slide Number Placeholder 3">
            <a:extLst>
              <a:ext uri="{FF2B5EF4-FFF2-40B4-BE49-F238E27FC236}">
                <a16:creationId xmlns:a16="http://schemas.microsoft.com/office/drawing/2014/main" id="{92AB66AC-761B-A076-76F5-8A7E093E9351}"/>
              </a:ext>
            </a:extLst>
          </p:cNvPr>
          <p:cNvSpPr>
            <a:spLocks noGrp="1"/>
          </p:cNvSpPr>
          <p:nvPr>
            <p:ph type="sldNum" sz="quarter" idx="12"/>
          </p:nvPr>
        </p:nvSpPr>
        <p:spPr/>
        <p:txBody>
          <a:bodyPr/>
          <a:lstStyle/>
          <a:p>
            <a:fld id="{20F37917-FD3A-4669-9018-DA04BCDD3D75}" type="slidenum">
              <a:rPr lang="en-US" smtClean="0"/>
              <a:t>28</a:t>
            </a:fld>
            <a:endParaRPr lang="en-US"/>
          </a:p>
        </p:txBody>
      </p:sp>
    </p:spTree>
    <p:extLst>
      <p:ext uri="{BB962C8B-B14F-4D97-AF65-F5344CB8AC3E}">
        <p14:creationId xmlns:p14="http://schemas.microsoft.com/office/powerpoint/2010/main" val="148498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48484-5B0A-1F40-24B6-FB972E693B90}"/>
              </a:ext>
            </a:extLst>
          </p:cNvPr>
          <p:cNvSpPr>
            <a:spLocks noGrp="1"/>
          </p:cNvSpPr>
          <p:nvPr>
            <p:ph type="title"/>
          </p:nvPr>
        </p:nvSpPr>
        <p:spPr/>
        <p:txBody>
          <a:bodyPr/>
          <a:lstStyle/>
          <a:p>
            <a:r>
              <a:rPr lang="en-US" dirty="0"/>
              <a:t>Review of Section 3.2</a:t>
            </a:r>
          </a:p>
        </p:txBody>
      </p:sp>
      <p:sp>
        <p:nvSpPr>
          <p:cNvPr id="3" name="Content Placeholder 2">
            <a:extLst>
              <a:ext uri="{FF2B5EF4-FFF2-40B4-BE49-F238E27FC236}">
                <a16:creationId xmlns:a16="http://schemas.microsoft.com/office/drawing/2014/main" id="{F4C18F65-A0D1-5B6E-005B-4E64E3D6AC8D}"/>
              </a:ext>
            </a:extLst>
          </p:cNvPr>
          <p:cNvSpPr>
            <a:spLocks noGrp="1"/>
          </p:cNvSpPr>
          <p:nvPr>
            <p:ph idx="1"/>
          </p:nvPr>
        </p:nvSpPr>
        <p:spPr>
          <a:xfrm>
            <a:off x="838200" y="1500160"/>
            <a:ext cx="7887346" cy="4856190"/>
          </a:xfrm>
        </p:spPr>
        <p:txBody>
          <a:bodyPr>
            <a:normAutofit/>
          </a:bodyPr>
          <a:lstStyle/>
          <a:p>
            <a:r>
              <a:rPr lang="en-US" dirty="0"/>
              <a:t>Total code coverage — by any metric — does not mean no bugs</a:t>
            </a:r>
          </a:p>
          <a:p>
            <a:pPr lvl="1"/>
            <a:r>
              <a:rPr lang="en-US" dirty="0"/>
              <a:t>Running code doesn’t mean checking that it’s doing the right thing! (important to Assemble/Act/</a:t>
            </a:r>
            <a:r>
              <a:rPr lang="en-US" u="sng" dirty="0"/>
              <a:t>Assess</a:t>
            </a:r>
            <a:r>
              <a:rPr lang="en-US" dirty="0"/>
              <a:t>)</a:t>
            </a:r>
          </a:p>
          <a:p>
            <a:pPr lvl="1"/>
            <a:r>
              <a:rPr lang="en-US" dirty="0"/>
              <a:t>“Coverage is no substitute for thought” — Rob Pike</a:t>
            </a:r>
          </a:p>
          <a:p>
            <a:r>
              <a:rPr lang="en-US" dirty="0"/>
              <a:t>Coverage checking can be invaluable at identifying when you </a:t>
            </a:r>
            <a:r>
              <a:rPr lang="en-US" i="1" dirty="0"/>
              <a:t>think</a:t>
            </a:r>
            <a:r>
              <a:rPr lang="en-US" dirty="0"/>
              <a:t> you’re testing something but you’re not, which is a real problem in practice.</a:t>
            </a:r>
          </a:p>
          <a:p>
            <a:pPr lvl="1"/>
            <a:r>
              <a:rPr lang="en-US" dirty="0"/>
              <a:t>Test-Driven Development also valuable for this problem: it’s important that tests switch from failing to succeeding </a:t>
            </a:r>
            <a:r>
              <a:rPr lang="en-US" i="1" dirty="0"/>
              <a:t>when you expect them to</a:t>
            </a:r>
            <a:endParaRPr lang="en-US" dirty="0"/>
          </a:p>
        </p:txBody>
      </p:sp>
      <p:sp>
        <p:nvSpPr>
          <p:cNvPr id="4" name="Slide Number Placeholder 3">
            <a:extLst>
              <a:ext uri="{FF2B5EF4-FFF2-40B4-BE49-F238E27FC236}">
                <a16:creationId xmlns:a16="http://schemas.microsoft.com/office/drawing/2014/main" id="{C1201568-6786-E28A-30B8-99E8FBE3C531}"/>
              </a:ext>
            </a:extLst>
          </p:cNvPr>
          <p:cNvSpPr>
            <a:spLocks noGrp="1"/>
          </p:cNvSpPr>
          <p:nvPr>
            <p:ph type="sldNum" sz="quarter" idx="12"/>
          </p:nvPr>
        </p:nvSpPr>
        <p:spPr/>
        <p:txBody>
          <a:bodyPr/>
          <a:lstStyle/>
          <a:p>
            <a:fld id="{20F37917-FD3A-4669-9018-DA04BCDD3D75}" type="slidenum">
              <a:rPr lang="en-US" smtClean="0"/>
              <a:t>29</a:t>
            </a:fld>
            <a:endParaRPr lang="en-US"/>
          </a:p>
        </p:txBody>
      </p:sp>
    </p:spTree>
    <p:extLst>
      <p:ext uri="{BB962C8B-B14F-4D97-AF65-F5344CB8AC3E}">
        <p14:creationId xmlns:p14="http://schemas.microsoft.com/office/powerpoint/2010/main" val="2992209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22644-B5FB-87DD-7327-566E6CDA85B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D6EE248-8404-AF54-23B7-64E2E86E1735}"/>
              </a:ext>
            </a:extLst>
          </p:cNvPr>
          <p:cNvSpPr>
            <a:spLocks noGrp="1"/>
          </p:cNvSpPr>
          <p:nvPr>
            <p:ph type="title"/>
          </p:nvPr>
        </p:nvSpPr>
        <p:spPr/>
        <p:txBody>
          <a:bodyPr/>
          <a:lstStyle/>
          <a:p>
            <a:r>
              <a:rPr lang="en-US" dirty="0"/>
              <a:t>3.3 Are our tests sensitive enough to detect likely bugs?</a:t>
            </a:r>
          </a:p>
        </p:txBody>
      </p:sp>
      <p:sp>
        <p:nvSpPr>
          <p:cNvPr id="4" name="Content Placeholder 3">
            <a:extLst>
              <a:ext uri="{FF2B5EF4-FFF2-40B4-BE49-F238E27FC236}">
                <a16:creationId xmlns:a16="http://schemas.microsoft.com/office/drawing/2014/main" id="{A3D2C918-230B-0B27-FE2F-5795D82B6F40}"/>
              </a:ext>
            </a:extLst>
          </p:cNvPr>
          <p:cNvSpPr>
            <a:spLocks noGrp="1"/>
          </p:cNvSpPr>
          <p:nvPr>
            <p:ph idx="1"/>
          </p:nvPr>
        </p:nvSpPr>
        <p:spPr/>
        <p:txBody>
          <a:bodyPr/>
          <a:lstStyle/>
          <a:p>
            <a:endParaRPr lang="en-US" b="1" dirty="0"/>
          </a:p>
        </p:txBody>
      </p:sp>
      <p:sp>
        <p:nvSpPr>
          <p:cNvPr id="2" name="Slide Number Placeholder 1">
            <a:extLst>
              <a:ext uri="{FF2B5EF4-FFF2-40B4-BE49-F238E27FC236}">
                <a16:creationId xmlns:a16="http://schemas.microsoft.com/office/drawing/2014/main" id="{6D216215-8B5E-2743-EF4B-CB9FBB32047A}"/>
              </a:ext>
            </a:extLst>
          </p:cNvPr>
          <p:cNvSpPr>
            <a:spLocks noGrp="1"/>
          </p:cNvSpPr>
          <p:nvPr>
            <p:ph type="sldNum" sz="quarter" idx="12"/>
          </p:nvPr>
        </p:nvSpPr>
        <p:spPr/>
        <p:txBody>
          <a:bodyPr/>
          <a:lstStyle/>
          <a:p>
            <a:fld id="{20F37917-FD3A-4669-9018-DA04BCDD3D75}" type="slidenum">
              <a:rPr lang="en-US" smtClean="0"/>
              <a:t>30</a:t>
            </a:fld>
            <a:endParaRPr lang="en-US"/>
          </a:p>
        </p:txBody>
      </p:sp>
    </p:spTree>
    <p:extLst>
      <p:ext uri="{BB962C8B-B14F-4D97-AF65-F5344CB8AC3E}">
        <p14:creationId xmlns:p14="http://schemas.microsoft.com/office/powerpoint/2010/main" val="38827729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9E383-9383-B60E-EC8E-748102A86710}"/>
              </a:ext>
            </a:extLst>
          </p:cNvPr>
          <p:cNvSpPr>
            <a:spLocks noGrp="1"/>
          </p:cNvSpPr>
          <p:nvPr>
            <p:ph type="title"/>
          </p:nvPr>
        </p:nvSpPr>
        <p:spPr/>
        <p:txBody>
          <a:bodyPr/>
          <a:lstStyle/>
          <a:p>
            <a:r>
              <a:rPr lang="en-US"/>
              <a:t>Adversarial Testing</a:t>
            </a:r>
          </a:p>
        </p:txBody>
      </p:sp>
      <p:sp>
        <p:nvSpPr>
          <p:cNvPr id="3" name="Content Placeholder 2">
            <a:extLst>
              <a:ext uri="{FF2B5EF4-FFF2-40B4-BE49-F238E27FC236}">
                <a16:creationId xmlns:a16="http://schemas.microsoft.com/office/drawing/2014/main" id="{64C78909-8E59-F5F1-30C4-1A414DFC26E8}"/>
              </a:ext>
            </a:extLst>
          </p:cNvPr>
          <p:cNvSpPr>
            <a:spLocks noGrp="1"/>
          </p:cNvSpPr>
          <p:nvPr>
            <p:ph idx="1"/>
          </p:nvPr>
        </p:nvSpPr>
        <p:spPr/>
        <p:txBody>
          <a:bodyPr>
            <a:normAutofit fontScale="92500"/>
          </a:bodyPr>
          <a:lstStyle/>
          <a:p>
            <a:r>
              <a:rPr lang="en-US" dirty="0"/>
              <a:t>It can be helpful to think of testing as a game in which you play against an adversary.</a:t>
            </a:r>
          </a:p>
          <a:p>
            <a:r>
              <a:rPr lang="en-US" dirty="0"/>
              <a:t>Your adversary plays by producing multiple versions of the code ("mutations")</a:t>
            </a:r>
          </a:p>
          <a:p>
            <a:pPr lvl="1"/>
            <a:r>
              <a:rPr lang="en-US" dirty="0"/>
              <a:t>Some of these may change the behavior of your system in acceptable ways, and some of these introduce actual bugs.</a:t>
            </a:r>
          </a:p>
          <a:p>
            <a:pPr lvl="1"/>
            <a:r>
              <a:rPr lang="en-US" dirty="0"/>
              <a:t>You get to decide which of the mutations are actually buggy</a:t>
            </a:r>
          </a:p>
          <a:p>
            <a:r>
              <a:rPr lang="en-US" dirty="0"/>
              <a:t>Your win if your tests catch all the buggy mutants, </a:t>
            </a:r>
            <a:br>
              <a:rPr lang="en-US" dirty="0"/>
            </a:br>
            <a:r>
              <a:rPr lang="en-US" dirty="0"/>
              <a:t>and pass all the acceptable.</a:t>
            </a:r>
          </a:p>
        </p:txBody>
      </p:sp>
      <p:sp>
        <p:nvSpPr>
          <p:cNvPr id="4" name="Slide Number Placeholder 3">
            <a:extLst>
              <a:ext uri="{FF2B5EF4-FFF2-40B4-BE49-F238E27FC236}">
                <a16:creationId xmlns:a16="http://schemas.microsoft.com/office/drawing/2014/main" id="{E986F5D7-DA36-6458-3E9A-9767FCD20E53}"/>
              </a:ext>
            </a:extLst>
          </p:cNvPr>
          <p:cNvSpPr>
            <a:spLocks noGrp="1"/>
          </p:cNvSpPr>
          <p:nvPr>
            <p:ph type="sldNum" sz="quarter" idx="12"/>
          </p:nvPr>
        </p:nvSpPr>
        <p:spPr/>
        <p:txBody>
          <a:bodyPr/>
          <a:lstStyle/>
          <a:p>
            <a:fld id="{20F37917-FD3A-4669-9018-DA04BCDD3D75}" type="slidenum">
              <a:rPr lang="en-US" smtClean="0"/>
              <a:t>31</a:t>
            </a:fld>
            <a:endParaRPr lang="en-US"/>
          </a:p>
        </p:txBody>
      </p:sp>
    </p:spTree>
    <p:extLst>
      <p:ext uri="{BB962C8B-B14F-4D97-AF65-F5344CB8AC3E}">
        <p14:creationId xmlns:p14="http://schemas.microsoft.com/office/powerpoint/2010/main" val="5827377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57C6C-8A0E-17B6-6BFA-A11320BA11FF}"/>
              </a:ext>
            </a:extLst>
          </p:cNvPr>
          <p:cNvSpPr>
            <a:spLocks noGrp="1"/>
          </p:cNvSpPr>
          <p:nvPr>
            <p:ph type="title"/>
          </p:nvPr>
        </p:nvSpPr>
        <p:spPr/>
        <p:txBody>
          <a:bodyPr/>
          <a:lstStyle/>
          <a:p>
            <a:r>
              <a:rPr lang="en-US" dirty="0"/>
              <a:t>Who is the adversary?</a:t>
            </a:r>
          </a:p>
        </p:txBody>
      </p:sp>
      <p:sp>
        <p:nvSpPr>
          <p:cNvPr id="3" name="Content Placeholder 2">
            <a:extLst>
              <a:ext uri="{FF2B5EF4-FFF2-40B4-BE49-F238E27FC236}">
                <a16:creationId xmlns:a16="http://schemas.microsoft.com/office/drawing/2014/main" id="{A9616A6D-B9EA-52BA-5E88-578A80F3D21A}"/>
              </a:ext>
            </a:extLst>
          </p:cNvPr>
          <p:cNvSpPr>
            <a:spLocks noGrp="1"/>
          </p:cNvSpPr>
          <p:nvPr>
            <p:ph idx="1"/>
          </p:nvPr>
        </p:nvSpPr>
        <p:spPr/>
        <p:txBody>
          <a:bodyPr/>
          <a:lstStyle/>
          <a:p>
            <a:r>
              <a:rPr lang="en-US" dirty="0"/>
              <a:t>It could be a bot</a:t>
            </a:r>
          </a:p>
          <a:p>
            <a:r>
              <a:rPr lang="en-US" dirty="0"/>
              <a:t>It could be an inattentive or malicious member of your team</a:t>
            </a:r>
          </a:p>
        </p:txBody>
      </p:sp>
      <p:sp>
        <p:nvSpPr>
          <p:cNvPr id="4" name="Slide Number Placeholder 3">
            <a:extLst>
              <a:ext uri="{FF2B5EF4-FFF2-40B4-BE49-F238E27FC236}">
                <a16:creationId xmlns:a16="http://schemas.microsoft.com/office/drawing/2014/main" id="{56E21629-7E6E-B1F7-3E7B-D27EB062DDDB}"/>
              </a:ext>
            </a:extLst>
          </p:cNvPr>
          <p:cNvSpPr>
            <a:spLocks noGrp="1"/>
          </p:cNvSpPr>
          <p:nvPr>
            <p:ph type="sldNum" sz="quarter" idx="12"/>
          </p:nvPr>
        </p:nvSpPr>
        <p:spPr/>
        <p:txBody>
          <a:bodyPr/>
          <a:lstStyle/>
          <a:p>
            <a:fld id="{20F37917-FD3A-4669-9018-DA04BCDD3D75}" type="slidenum">
              <a:rPr lang="en-US" smtClean="0"/>
              <a:t>32</a:t>
            </a:fld>
            <a:endParaRPr lang="en-US"/>
          </a:p>
        </p:txBody>
      </p:sp>
    </p:spTree>
    <p:extLst>
      <p:ext uri="{BB962C8B-B14F-4D97-AF65-F5344CB8AC3E}">
        <p14:creationId xmlns:p14="http://schemas.microsoft.com/office/powerpoint/2010/main" val="121021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 name="Mutation Analysis Tests the Tests"/>
          <p:cNvSpPr txBox="1">
            <a:spLocks noGrp="1"/>
          </p:cNvSpPr>
          <p:nvPr>
            <p:ph type="title"/>
          </p:nvPr>
        </p:nvSpPr>
        <p:spPr/>
        <p:txBody>
          <a:bodyPr>
            <a:normAutofit/>
          </a:bodyPr>
          <a:lstStyle/>
          <a:p>
            <a:r>
              <a:rPr lang="en-US" dirty="0"/>
              <a:t>Stryker is a tool for automated adversarial testing</a:t>
            </a:r>
          </a:p>
        </p:txBody>
      </p:sp>
      <p:sp>
        <p:nvSpPr>
          <p:cNvPr id="828" name="Slide Number"/>
          <p:cNvSpPr txBox="1">
            <a:spLocks noGrp="1"/>
          </p:cNvSpPr>
          <p:nvPr>
            <p:ph type="sldNum" sz="quarter" idx="12"/>
          </p:nvPr>
        </p:nvSpPr>
        <p:spPr>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8288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33</a:t>
            </a:fld>
            <a:endParaRPr/>
          </a:p>
        </p:txBody>
      </p:sp>
      <p:sp>
        <p:nvSpPr>
          <p:cNvPr id="829" name="public contains(location: PlayerLocation): boolean {…"/>
          <p:cNvSpPr txBox="1"/>
          <p:nvPr/>
        </p:nvSpPr>
        <p:spPr>
          <a:xfrm>
            <a:off x="1104030" y="1923578"/>
            <a:ext cx="8930650" cy="1631216"/>
          </a:xfrm>
          <a:prstGeom prst="rect">
            <a:avLst/>
          </a:prstGeom>
          <a:ln w="254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45720" bIns="45720">
            <a:spAutoFit/>
          </a:bodyPr>
          <a:lstStyle/>
          <a:p>
            <a:r>
              <a:rPr lang="en-US" sz="2000" dirty="0">
                <a:solidFill>
                  <a:srgbClr val="008000"/>
                </a:solidFill>
                <a:latin typeface="Consolas" panose="020B0609020204030204" pitchFamily="49" charset="0"/>
                <a:cs typeface="Consolas" panose="020B0609020204030204" pitchFamily="49" charset="0"/>
              </a:rPr>
              <a:t>// find the first item in the list that is </a:t>
            </a:r>
            <a:endParaRPr lang="en-US" sz="2000" dirty="0">
              <a:solidFill>
                <a:srgbClr val="3B3B3B"/>
              </a:solidFill>
              <a:latin typeface="Consolas" panose="020B0609020204030204" pitchFamily="49" charset="0"/>
              <a:cs typeface="Consolas" panose="020B0609020204030204" pitchFamily="49" charset="0"/>
            </a:endParaRPr>
          </a:p>
          <a:p>
            <a:r>
              <a:rPr lang="en-US" sz="2000" dirty="0">
                <a:solidFill>
                  <a:srgbClr val="008000"/>
                </a:solidFill>
                <a:latin typeface="Consolas" panose="020B0609020204030204" pitchFamily="49" charset="0"/>
                <a:cs typeface="Consolas" panose="020B0609020204030204" pitchFamily="49" charset="0"/>
              </a:rPr>
              <a:t>// greater than or equal to the target.</a:t>
            </a:r>
            <a:endParaRPr lang="en-US" sz="2000" dirty="0">
              <a:solidFill>
                <a:srgbClr val="3B3B3B"/>
              </a:solidFill>
              <a:latin typeface="Consolas" panose="020B0609020204030204" pitchFamily="49" charset="0"/>
              <a:cs typeface="Consolas" panose="020B0609020204030204" pitchFamily="49" charset="0"/>
            </a:endParaRPr>
          </a:p>
          <a:p>
            <a:r>
              <a:rPr lang="en-US" sz="2000" dirty="0">
                <a:solidFill>
                  <a:srgbClr val="AF00DB"/>
                </a:solidFill>
                <a:latin typeface="Consolas" panose="020B0609020204030204" pitchFamily="49" charset="0"/>
                <a:cs typeface="Consolas" panose="020B0609020204030204" pitchFamily="49" charset="0"/>
              </a:rPr>
              <a:t>export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default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function</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795E26"/>
                </a:solidFill>
                <a:latin typeface="Consolas" panose="020B0609020204030204" pitchFamily="49" charset="0"/>
                <a:cs typeface="Consolas" panose="020B0609020204030204" pitchFamily="49" charset="0"/>
              </a:rPr>
              <a:t>search</a:t>
            </a:r>
            <a:r>
              <a:rPr lang="en-US" sz="2000" dirty="0">
                <a:solidFill>
                  <a:srgbClr val="3B3B3B"/>
                </a:solidFill>
                <a:latin typeface="Consolas" panose="020B0609020204030204" pitchFamily="49" charset="0"/>
                <a:cs typeface="Consolas" panose="020B0609020204030204" pitchFamily="49" charset="0"/>
              </a:rPr>
              <a:t>(</a:t>
            </a:r>
            <a:r>
              <a:rPr lang="en-US" sz="2000" dirty="0" err="1">
                <a:solidFill>
                  <a:srgbClr val="001080"/>
                </a:solidFill>
                <a:latin typeface="Consolas" panose="020B0609020204030204" pitchFamily="49" charset="0"/>
                <a:cs typeface="Consolas" panose="020B0609020204030204" pitchFamily="49" charset="0"/>
              </a:rPr>
              <a:t>list</a:t>
            </a:r>
            <a:r>
              <a:rPr lang="en-US" sz="2000" dirty="0" err="1">
                <a:solidFill>
                  <a:srgbClr val="000000"/>
                </a:solidFill>
                <a:latin typeface="Consolas" panose="020B0609020204030204" pitchFamily="49" charset="0"/>
                <a:cs typeface="Consolas" panose="020B0609020204030204" pitchFamily="49" charset="0"/>
              </a:rPr>
              <a:t>:</a:t>
            </a:r>
            <a:r>
              <a:rPr lang="en-US" sz="2000" dirty="0" err="1">
                <a:solidFill>
                  <a:srgbClr val="267F99"/>
                </a:solidFill>
                <a:latin typeface="Consolas" panose="020B0609020204030204" pitchFamily="49" charset="0"/>
                <a:cs typeface="Consolas" panose="020B0609020204030204" pitchFamily="49" charset="0"/>
              </a:rPr>
              <a:t>number</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target</a:t>
            </a:r>
            <a:r>
              <a:rPr lang="en-US" sz="2000" dirty="0" err="1">
                <a:solidFill>
                  <a:srgbClr val="000000"/>
                </a:solidFill>
                <a:latin typeface="Consolas" panose="020B0609020204030204" pitchFamily="49" charset="0"/>
                <a:cs typeface="Consolas" panose="020B0609020204030204" pitchFamily="49" charset="0"/>
              </a:rPr>
              <a:t>:</a:t>
            </a:r>
            <a:r>
              <a:rPr lang="en-US" sz="2000" dirty="0" err="1">
                <a:solidFill>
                  <a:srgbClr val="267F99"/>
                </a:solidFill>
                <a:latin typeface="Consolas" panose="020B0609020204030204" pitchFamily="49" charset="0"/>
                <a:cs typeface="Consolas" panose="020B0609020204030204" pitchFamily="49" charset="0"/>
              </a:rPr>
              <a:t>number</a:t>
            </a:r>
            <a:r>
              <a:rPr lang="en-US" sz="2000" dirty="0">
                <a:solidFill>
                  <a:srgbClr val="3B3B3B"/>
                </a:solidFill>
                <a:latin typeface="Consolas" panose="020B0609020204030204" pitchFamily="49" charset="0"/>
                <a:cs typeface="Consolas" panose="020B0609020204030204" pitchFamily="49" charset="0"/>
              </a:rPr>
              <a:t>) {</a:t>
            </a:r>
          </a:p>
          <a:p>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return</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list</a:t>
            </a:r>
            <a:r>
              <a:rPr lang="en-US" sz="2000" dirty="0" err="1">
                <a:solidFill>
                  <a:srgbClr val="3B3B3B"/>
                </a:solidFill>
                <a:latin typeface="Consolas" panose="020B0609020204030204" pitchFamily="49" charset="0"/>
                <a:cs typeface="Consolas" panose="020B0609020204030204" pitchFamily="49" charset="0"/>
              </a:rPr>
              <a:t>.</a:t>
            </a:r>
            <a:r>
              <a:rPr lang="en-US" sz="2000" dirty="0" err="1">
                <a:solidFill>
                  <a:srgbClr val="795E26"/>
                </a:solidFill>
                <a:latin typeface="Consolas" panose="020B0609020204030204" pitchFamily="49" charset="0"/>
                <a:cs typeface="Consolas" panose="020B0609020204030204" pitchFamily="49" charset="0"/>
              </a:rPr>
              <a:t>find</a:t>
            </a:r>
            <a:r>
              <a:rPr lang="en-US" sz="2000" dirty="0">
                <a:solidFill>
                  <a:srgbClr val="3B3B3B"/>
                </a:solidFill>
                <a:latin typeface="Consolas" panose="020B0609020204030204" pitchFamily="49" charset="0"/>
                <a:cs typeface="Consolas" panose="020B0609020204030204" pitchFamily="49" charset="0"/>
              </a:rPr>
              <a:t>((</a:t>
            </a:r>
            <a:r>
              <a:rPr lang="en-US" sz="2000" dirty="0">
                <a:solidFill>
                  <a:srgbClr val="001080"/>
                </a:solidFill>
                <a:latin typeface="Consolas" panose="020B0609020204030204" pitchFamily="49" charset="0"/>
                <a:cs typeface="Consolas" panose="020B0609020204030204" pitchFamily="49" charset="0"/>
              </a:rPr>
              <a:t>item</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=&gt;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1080"/>
                </a:solidFill>
                <a:latin typeface="Consolas" panose="020B0609020204030204" pitchFamily="49" charset="0"/>
                <a:cs typeface="Consolas" panose="020B0609020204030204" pitchFamily="49" charset="0"/>
              </a:rPr>
              <a:t>item</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&gt;=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1080"/>
                </a:solidFill>
                <a:latin typeface="Consolas" panose="020B0609020204030204" pitchFamily="49" charset="0"/>
                <a:cs typeface="Consolas" panose="020B0609020204030204" pitchFamily="49" charset="0"/>
              </a:rPr>
              <a:t>target</a:t>
            </a:r>
            <a:r>
              <a:rPr lang="en-US" sz="2000" dirty="0">
                <a:solidFill>
                  <a:srgbClr val="3B3B3B"/>
                </a:solidFill>
                <a:latin typeface="Consolas" panose="020B0609020204030204" pitchFamily="49" charset="0"/>
                <a:cs typeface="Consolas" panose="020B0609020204030204" pitchFamily="49" charset="0"/>
              </a:rPr>
              <a:t>);</a:t>
            </a:r>
          </a:p>
          <a:p>
            <a:r>
              <a:rPr lang="en-US" sz="2000" dirty="0">
                <a:solidFill>
                  <a:srgbClr val="3B3B3B"/>
                </a:solidFill>
                <a:latin typeface="Consolas" panose="020B0609020204030204" pitchFamily="49" charset="0"/>
                <a:cs typeface="Consolas" panose="020B0609020204030204" pitchFamily="49" charset="0"/>
              </a:rPr>
              <a:t>}</a:t>
            </a:r>
            <a:r>
              <a:rPr lang="en-US" sz="2000" dirty="0">
                <a:latin typeface="Consolas" panose="020B0609020204030204" pitchFamily="49" charset="0"/>
                <a:cs typeface="Consolas" panose="020B0609020204030204" pitchFamily="49" charset="0"/>
              </a:rPr>
              <a:t>               </a:t>
            </a:r>
            <a:endParaRPr sz="2000" dirty="0">
              <a:latin typeface="Consolas" panose="020B0609020204030204" pitchFamily="49" charset="0"/>
              <a:cs typeface="Consolas" panose="020B0609020204030204" pitchFamily="49" charset="0"/>
            </a:endParaRPr>
          </a:p>
        </p:txBody>
      </p:sp>
      <p:sp>
        <p:nvSpPr>
          <p:cNvPr id="830" name="Correct code for ‘Contains” in IP1"/>
          <p:cNvSpPr txBox="1"/>
          <p:nvPr/>
        </p:nvSpPr>
        <p:spPr>
          <a:xfrm>
            <a:off x="1104030" y="1500339"/>
            <a:ext cx="2284151" cy="369332"/>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45720" bIns="45720">
            <a:spAutoFit/>
          </a:bodyPr>
          <a:lstStyle/>
          <a:p>
            <a:r>
              <a:rPr lang="en-US"/>
              <a:t>Original code (correct)</a:t>
            </a:r>
            <a:endParaRPr/>
          </a:p>
        </p:txBody>
      </p:sp>
      <p:sp>
        <p:nvSpPr>
          <p:cNvPr id="832" name="Mutated (and buggy) code for ‘Contains” in IP1"/>
          <p:cNvSpPr txBox="1"/>
          <p:nvPr/>
        </p:nvSpPr>
        <p:spPr>
          <a:xfrm>
            <a:off x="1104030" y="3833759"/>
            <a:ext cx="2267737" cy="369332"/>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45720" bIns="45720">
            <a:spAutoFit/>
          </a:bodyPr>
          <a:lstStyle/>
          <a:p>
            <a:r>
              <a:t>Mutated</a:t>
            </a:r>
            <a:r>
              <a:rPr lang="en-US"/>
              <a:t> code (buggy)</a:t>
            </a:r>
            <a:endParaRPr/>
          </a:p>
        </p:txBody>
      </p:sp>
      <p:grpSp>
        <p:nvGrpSpPr>
          <p:cNvPr id="2" name="Group 1">
            <a:extLst>
              <a:ext uri="{FF2B5EF4-FFF2-40B4-BE49-F238E27FC236}">
                <a16:creationId xmlns:a16="http://schemas.microsoft.com/office/drawing/2014/main" id="{5B3C33E2-6499-B6D2-F9CB-10F1AA8927AF}"/>
              </a:ext>
            </a:extLst>
          </p:cNvPr>
          <p:cNvGrpSpPr/>
          <p:nvPr/>
        </p:nvGrpSpPr>
        <p:grpSpPr>
          <a:xfrm>
            <a:off x="1104030" y="4276021"/>
            <a:ext cx="8930650" cy="1938992"/>
            <a:chOff x="2222476" y="8248054"/>
            <a:chExt cx="17861298" cy="3877984"/>
          </a:xfrm>
        </p:grpSpPr>
        <p:sp>
          <p:nvSpPr>
            <p:cNvPr id="831" name="public contains(location: PlayerLocation): boolean {…"/>
            <p:cNvSpPr txBox="1"/>
            <p:nvPr/>
          </p:nvSpPr>
          <p:spPr>
            <a:xfrm>
              <a:off x="2222476" y="8248054"/>
              <a:ext cx="17861298" cy="3877984"/>
            </a:xfrm>
            <a:prstGeom prst="rect">
              <a:avLst/>
            </a:prstGeom>
            <a:ln w="25400">
              <a:solidFill>
                <a:schemeClr val="accent1"/>
              </a:solidFill>
              <a:miter/>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45720" bIns="45720">
              <a:spAutoFit/>
            </a:bodyPr>
            <a:lstStyle/>
            <a:p>
              <a:r>
                <a:rPr lang="en-US" sz="2000" dirty="0">
                  <a:solidFill>
                    <a:srgbClr val="008000"/>
                  </a:solidFill>
                  <a:latin typeface="Consolas" panose="020B0609020204030204" pitchFamily="49" charset="0"/>
                  <a:cs typeface="Consolas" panose="020B0609020204030204" pitchFamily="49" charset="0"/>
                </a:rPr>
                <a:t>// find the first item in the list that is </a:t>
              </a:r>
              <a:endParaRPr lang="en-US" sz="2000" dirty="0">
                <a:solidFill>
                  <a:srgbClr val="3B3B3B"/>
                </a:solidFill>
                <a:latin typeface="Consolas" panose="020B0609020204030204" pitchFamily="49" charset="0"/>
                <a:cs typeface="Consolas" panose="020B0609020204030204" pitchFamily="49" charset="0"/>
              </a:endParaRPr>
            </a:p>
            <a:p>
              <a:r>
                <a:rPr lang="en-US" sz="2000" dirty="0">
                  <a:solidFill>
                    <a:srgbClr val="008000"/>
                  </a:solidFill>
                  <a:latin typeface="Consolas" panose="020B0609020204030204" pitchFamily="49" charset="0"/>
                  <a:cs typeface="Consolas" panose="020B0609020204030204" pitchFamily="49" charset="0"/>
                </a:rPr>
                <a:t>// greater than or equal to the target.</a:t>
              </a:r>
              <a:endParaRPr lang="en-US" sz="2000" dirty="0">
                <a:solidFill>
                  <a:srgbClr val="3B3B3B"/>
                </a:solidFill>
                <a:latin typeface="Consolas" panose="020B0609020204030204" pitchFamily="49" charset="0"/>
                <a:cs typeface="Consolas" panose="020B0609020204030204" pitchFamily="49" charset="0"/>
              </a:endParaRPr>
            </a:p>
            <a:p>
              <a:r>
                <a:rPr lang="en-US" sz="2000" dirty="0">
                  <a:solidFill>
                    <a:srgbClr val="AF00DB"/>
                  </a:solidFill>
                  <a:latin typeface="Consolas" panose="020B0609020204030204" pitchFamily="49" charset="0"/>
                  <a:cs typeface="Consolas" panose="020B0609020204030204" pitchFamily="49" charset="0"/>
                </a:rPr>
                <a:t>export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default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function</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795E26"/>
                  </a:solidFill>
                  <a:latin typeface="Consolas" panose="020B0609020204030204" pitchFamily="49" charset="0"/>
                  <a:cs typeface="Consolas" panose="020B0609020204030204" pitchFamily="49" charset="0"/>
                </a:rPr>
                <a:t>search</a:t>
              </a:r>
              <a:r>
                <a:rPr lang="en-US" sz="2000" dirty="0">
                  <a:solidFill>
                    <a:srgbClr val="3B3B3B"/>
                  </a:solidFill>
                  <a:latin typeface="Consolas" panose="020B0609020204030204" pitchFamily="49" charset="0"/>
                  <a:cs typeface="Consolas" panose="020B0609020204030204" pitchFamily="49" charset="0"/>
                </a:rPr>
                <a:t>(</a:t>
              </a:r>
              <a:r>
                <a:rPr lang="en-US" sz="2000" dirty="0" err="1">
                  <a:solidFill>
                    <a:srgbClr val="001080"/>
                  </a:solidFill>
                  <a:latin typeface="Consolas" panose="020B0609020204030204" pitchFamily="49" charset="0"/>
                  <a:cs typeface="Consolas" panose="020B0609020204030204" pitchFamily="49" charset="0"/>
                </a:rPr>
                <a:t>list</a:t>
              </a:r>
              <a:r>
                <a:rPr lang="en-US" sz="2000" dirty="0" err="1">
                  <a:solidFill>
                    <a:srgbClr val="000000"/>
                  </a:solidFill>
                  <a:latin typeface="Consolas" panose="020B0609020204030204" pitchFamily="49" charset="0"/>
                  <a:cs typeface="Consolas" panose="020B0609020204030204" pitchFamily="49" charset="0"/>
                </a:rPr>
                <a:t>:</a:t>
              </a:r>
              <a:r>
                <a:rPr lang="en-US" sz="2000" dirty="0" err="1">
                  <a:solidFill>
                    <a:srgbClr val="267F99"/>
                  </a:solidFill>
                  <a:latin typeface="Consolas" panose="020B0609020204030204" pitchFamily="49" charset="0"/>
                  <a:cs typeface="Consolas" panose="020B0609020204030204" pitchFamily="49" charset="0"/>
                </a:rPr>
                <a:t>number</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target</a:t>
              </a:r>
              <a:r>
                <a:rPr lang="en-US" sz="2000" dirty="0" err="1">
                  <a:solidFill>
                    <a:srgbClr val="000000"/>
                  </a:solidFill>
                  <a:latin typeface="Consolas" panose="020B0609020204030204" pitchFamily="49" charset="0"/>
                  <a:cs typeface="Consolas" panose="020B0609020204030204" pitchFamily="49" charset="0"/>
                </a:rPr>
                <a:t>:</a:t>
              </a:r>
              <a:r>
                <a:rPr lang="en-US" sz="2000" dirty="0" err="1">
                  <a:solidFill>
                    <a:srgbClr val="267F99"/>
                  </a:solidFill>
                  <a:latin typeface="Consolas" panose="020B0609020204030204" pitchFamily="49" charset="0"/>
                  <a:cs typeface="Consolas" panose="020B0609020204030204" pitchFamily="49" charset="0"/>
                </a:rPr>
                <a:t>number</a:t>
              </a:r>
              <a:r>
                <a:rPr lang="en-US" sz="2000" dirty="0">
                  <a:solidFill>
                    <a:srgbClr val="3B3B3B"/>
                  </a:solidFill>
                  <a:latin typeface="Consolas" panose="020B0609020204030204" pitchFamily="49" charset="0"/>
                  <a:cs typeface="Consolas" panose="020B0609020204030204" pitchFamily="49" charset="0"/>
                </a:rPr>
                <a:t>) {</a:t>
              </a:r>
            </a:p>
            <a:p>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AF00DB"/>
                  </a:solidFill>
                  <a:latin typeface="Consolas" panose="020B0609020204030204" pitchFamily="49" charset="0"/>
                  <a:cs typeface="Consolas" panose="020B0609020204030204" pitchFamily="49" charset="0"/>
                </a:rPr>
                <a:t>return</a:t>
              </a:r>
              <a:r>
                <a:rPr lang="en-US" sz="2000" dirty="0">
                  <a:solidFill>
                    <a:srgbClr val="3B3B3B"/>
                  </a:solidFill>
                  <a:latin typeface="Consolas" panose="020B0609020204030204" pitchFamily="49" charset="0"/>
                  <a:cs typeface="Consolas" panose="020B0609020204030204" pitchFamily="49" charset="0"/>
                </a:rPr>
                <a:t> </a:t>
              </a:r>
              <a:r>
                <a:rPr lang="en-US" sz="2000" dirty="0" err="1">
                  <a:solidFill>
                    <a:srgbClr val="001080"/>
                  </a:solidFill>
                  <a:latin typeface="Consolas" panose="020B0609020204030204" pitchFamily="49" charset="0"/>
                  <a:cs typeface="Consolas" panose="020B0609020204030204" pitchFamily="49" charset="0"/>
                </a:rPr>
                <a:t>list</a:t>
              </a:r>
              <a:r>
                <a:rPr lang="en-US" sz="2000" dirty="0" err="1">
                  <a:solidFill>
                    <a:srgbClr val="3B3B3B"/>
                  </a:solidFill>
                  <a:latin typeface="Consolas" panose="020B0609020204030204" pitchFamily="49" charset="0"/>
                  <a:cs typeface="Consolas" panose="020B0609020204030204" pitchFamily="49" charset="0"/>
                </a:rPr>
                <a:t>.</a:t>
              </a:r>
              <a:r>
                <a:rPr lang="en-US" sz="2000" dirty="0" err="1">
                  <a:solidFill>
                    <a:srgbClr val="795E26"/>
                  </a:solidFill>
                  <a:latin typeface="Consolas" panose="020B0609020204030204" pitchFamily="49" charset="0"/>
                  <a:cs typeface="Consolas" panose="020B0609020204030204" pitchFamily="49" charset="0"/>
                </a:rPr>
                <a:t>find</a:t>
              </a:r>
              <a:r>
                <a:rPr lang="en-US" sz="2000" dirty="0">
                  <a:solidFill>
                    <a:srgbClr val="3B3B3B"/>
                  </a:solidFill>
                  <a:latin typeface="Consolas" panose="020B0609020204030204" pitchFamily="49" charset="0"/>
                  <a:cs typeface="Consolas" panose="020B0609020204030204" pitchFamily="49" charset="0"/>
                </a:rPr>
                <a:t>((</a:t>
              </a:r>
              <a:r>
                <a:rPr lang="en-US" sz="2000" dirty="0">
                  <a:solidFill>
                    <a:srgbClr val="001080"/>
                  </a:solidFill>
                  <a:latin typeface="Consolas" panose="020B0609020204030204" pitchFamily="49" charset="0"/>
                  <a:cs typeface="Consolas" panose="020B0609020204030204" pitchFamily="49" charset="0"/>
                </a:rPr>
                <a:t>item</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FF"/>
                  </a:solidFill>
                  <a:latin typeface="Consolas" panose="020B0609020204030204" pitchFamily="49" charset="0"/>
                  <a:cs typeface="Consolas" panose="020B0609020204030204" pitchFamily="49" charset="0"/>
                </a:rPr>
                <a:t>=&gt;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1080"/>
                  </a:solidFill>
                  <a:latin typeface="Consolas" panose="020B0609020204030204" pitchFamily="49" charset="0"/>
                  <a:cs typeface="Consolas" panose="020B0609020204030204" pitchFamily="49" charset="0"/>
                </a:rPr>
                <a:t>item</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0000"/>
                  </a:solidFill>
                  <a:latin typeface="Consolas" panose="020B0609020204030204" pitchFamily="49" charset="0"/>
                  <a:cs typeface="Consolas" panose="020B0609020204030204" pitchFamily="49" charset="0"/>
                </a:rPr>
                <a:t>&gt;</a:t>
              </a:r>
              <a:r>
                <a:rPr lang="en-US" sz="2000" dirty="0">
                  <a:solidFill>
                    <a:srgbClr val="3B3B3B"/>
                  </a:solidFill>
                  <a:latin typeface="Consolas" panose="020B0609020204030204" pitchFamily="49" charset="0"/>
                  <a:cs typeface="Consolas" panose="020B0609020204030204" pitchFamily="49" charset="0"/>
                </a:rPr>
                <a:t> </a:t>
              </a:r>
              <a:r>
                <a:rPr lang="en-US" sz="2000" dirty="0">
                  <a:solidFill>
                    <a:srgbClr val="001080"/>
                  </a:solidFill>
                  <a:latin typeface="Consolas" panose="020B0609020204030204" pitchFamily="49" charset="0"/>
                  <a:cs typeface="Consolas" panose="020B0609020204030204" pitchFamily="49" charset="0"/>
                </a:rPr>
                <a:t>target</a:t>
              </a:r>
              <a:r>
                <a:rPr lang="en-US" sz="2000" dirty="0">
                  <a:solidFill>
                    <a:srgbClr val="3B3B3B"/>
                  </a:solidFill>
                  <a:latin typeface="Consolas" panose="020B0609020204030204" pitchFamily="49" charset="0"/>
                  <a:cs typeface="Consolas" panose="020B0609020204030204" pitchFamily="49" charset="0"/>
                </a:rPr>
                <a:t>);</a:t>
              </a:r>
            </a:p>
            <a:p>
              <a:r>
                <a:rPr lang="en-US" sz="2000" dirty="0">
                  <a:solidFill>
                    <a:srgbClr val="3B3B3B"/>
                  </a:solidFill>
                  <a:latin typeface="Consolas" panose="020B0609020204030204" pitchFamily="49" charset="0"/>
                  <a:cs typeface="Consolas" panose="020B0609020204030204" pitchFamily="49" charset="0"/>
                </a:rPr>
                <a:t>}</a:t>
              </a:r>
            </a:p>
            <a:p>
              <a:pPr defTabSz="457200">
                <a:defRPr sz="2700">
                  <a:solidFill>
                    <a:srgbClr val="272727"/>
                  </a:solidFill>
                  <a:latin typeface="Courier"/>
                  <a:ea typeface="Courier"/>
                  <a:cs typeface="Courier"/>
                  <a:sym typeface="Courier"/>
                </a:defRPr>
              </a:pPr>
              <a:r>
                <a:rPr lang="en-US" sz="2000" dirty="0">
                  <a:latin typeface="Consolas" panose="020B0609020204030204" pitchFamily="49" charset="0"/>
                  <a:cs typeface="Consolas" panose="020B0609020204030204" pitchFamily="49" charset="0"/>
                </a:rPr>
                <a:t>    </a:t>
              </a:r>
              <a:endParaRPr sz="2000" dirty="0">
                <a:latin typeface="Consolas" panose="020B0609020204030204" pitchFamily="49" charset="0"/>
                <a:cs typeface="Consolas" panose="020B0609020204030204" pitchFamily="49" charset="0"/>
              </a:endParaRPr>
            </a:p>
          </p:txBody>
        </p:sp>
        <p:sp>
          <p:nvSpPr>
            <p:cNvPr id="833" name="Rectangle"/>
            <p:cNvSpPr/>
            <p:nvPr/>
          </p:nvSpPr>
          <p:spPr>
            <a:xfrm>
              <a:off x="10782415" y="10031984"/>
              <a:ext cx="4133334" cy="902736"/>
            </a:xfrm>
            <a:prstGeom prst="rect">
              <a:avLst/>
            </a:prstGeom>
            <a:ln w="114300">
              <a:solidFill>
                <a:srgbClr val="F14C0E"/>
              </a:solidFill>
              <a:miter/>
            </a:ln>
          </p:spPr>
          <p:txBody>
            <a:bodyPr tIns="45720" bIns="45720" anchor="ctr"/>
            <a:lstStyle/>
            <a:p>
              <a:endParaRPr/>
            </a:p>
          </p:txBody>
        </p:sp>
      </p:grpSp>
      <p:pic>
        <p:nvPicPr>
          <p:cNvPr id="3" name="Picture 2">
            <a:extLst>
              <a:ext uri="{FF2B5EF4-FFF2-40B4-BE49-F238E27FC236}">
                <a16:creationId xmlns:a16="http://schemas.microsoft.com/office/drawing/2014/main" id="{D1079989-BE9D-E831-53D2-F4414CE47B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8716" y="2869299"/>
            <a:ext cx="1243099" cy="1715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7424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9B469-35A7-4F5A-C014-9F2A26187087}"/>
              </a:ext>
            </a:extLst>
          </p:cNvPr>
          <p:cNvSpPr>
            <a:spLocks noGrp="1"/>
          </p:cNvSpPr>
          <p:nvPr>
            <p:ph type="title"/>
          </p:nvPr>
        </p:nvSpPr>
        <p:spPr/>
        <p:txBody>
          <a:bodyPr>
            <a:normAutofit fontScale="90000"/>
          </a:bodyPr>
          <a:lstStyle/>
          <a:p>
            <a:r>
              <a:rPr lang="en-US" dirty="0"/>
              <a:t>Remedy: you need to devise tests that distinguish the original code from the mutants</a:t>
            </a:r>
          </a:p>
        </p:txBody>
      </p:sp>
      <p:sp>
        <p:nvSpPr>
          <p:cNvPr id="3" name="Content Placeholder 2">
            <a:extLst>
              <a:ext uri="{FF2B5EF4-FFF2-40B4-BE49-F238E27FC236}">
                <a16:creationId xmlns:a16="http://schemas.microsoft.com/office/drawing/2014/main" id="{D0B6384A-8B5F-F715-09B4-31E2DFA5F6B7}"/>
              </a:ext>
            </a:extLst>
          </p:cNvPr>
          <p:cNvSpPr>
            <a:spLocks noGrp="1"/>
          </p:cNvSpPr>
          <p:nvPr>
            <p:ph idx="1"/>
          </p:nvPr>
        </p:nvSpPr>
        <p:spPr/>
        <p:txBody>
          <a:bodyPr/>
          <a:lstStyle/>
          <a:p>
            <a:r>
              <a:rPr lang="en-US" dirty="0"/>
              <a:t>If your tests pass on the buggy mutants, you need to devise a test that your original code will pass, but the mutant will fail.</a:t>
            </a:r>
          </a:p>
        </p:txBody>
      </p:sp>
      <p:sp>
        <p:nvSpPr>
          <p:cNvPr id="4" name="Slide Number Placeholder 3">
            <a:extLst>
              <a:ext uri="{FF2B5EF4-FFF2-40B4-BE49-F238E27FC236}">
                <a16:creationId xmlns:a16="http://schemas.microsoft.com/office/drawing/2014/main" id="{957E3C2D-B3FE-4EA4-1BFC-D46FFDBF5392}"/>
              </a:ext>
            </a:extLst>
          </p:cNvPr>
          <p:cNvSpPr>
            <a:spLocks noGrp="1"/>
          </p:cNvSpPr>
          <p:nvPr>
            <p:ph type="sldNum" sz="quarter" idx="12"/>
          </p:nvPr>
        </p:nvSpPr>
        <p:spPr>
          <a:xfrm>
            <a:off x="4305300" y="3178175"/>
            <a:ext cx="1371600" cy="182563"/>
          </a:xfrm>
          <a:prstGeom prst="rect">
            <a:avLst/>
          </a:prstGeom>
        </p:spPr>
        <p:txBody>
          <a:bodyPr vert="horz" lIns="45720" tIns="22860" rIns="45720" bIns="22860" rtlCol="0" anchor="ctr"/>
          <a:lstStyle>
            <a:defPPr marL="0" marR="0" indent="0" algn="l" defTabSz="228600" rtl="0" fontAlgn="auto" latinLnBrk="1" hangingPunct="0">
              <a:lnSpc>
                <a:spcPct val="100000"/>
              </a:lnSpc>
              <a:spcBef>
                <a:spcPts val="0"/>
              </a:spcBef>
              <a:spcAft>
                <a:spcPts val="0"/>
              </a:spcAft>
              <a:buClrTx/>
              <a:buSzTx/>
              <a:buFontTx/>
              <a:buNone/>
              <a:tabLst/>
              <a:defRPr kumimoji="0" sz="450" b="0" i="0" u="none" strike="noStrike" cap="none" spc="0" normalizeH="0" baseline="0">
                <a:ln>
                  <a:noFill/>
                </a:ln>
                <a:solidFill>
                  <a:srgbClr val="000000"/>
                </a:solidFill>
                <a:effectLst/>
                <a:uFillTx/>
              </a:defRPr>
            </a:defPPr>
            <a:lvl1pPr marL="0" marR="0" indent="0" algn="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chemeClr val="tx1">
                    <a:tint val="75000"/>
                  </a:schemeClr>
                </a:solidFill>
                <a:effectLst/>
                <a:uFillTx/>
                <a:latin typeface="+mn-lt"/>
                <a:ea typeface="+mn-ea"/>
                <a:cs typeface="+mn-cs"/>
              </a:defRPr>
            </a:lvl1pPr>
            <a:lvl2pPr marL="0" marR="0" indent="114300" algn="ct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5E5E5E"/>
                </a:solidFill>
                <a:effectLst/>
                <a:uFillTx/>
                <a:latin typeface="+mn-lt"/>
                <a:ea typeface="+mn-ea"/>
                <a:cs typeface="+mn-cs"/>
              </a:defRPr>
            </a:lvl2pPr>
            <a:lvl3pPr marL="0" marR="0" indent="228600" algn="ct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5E5E5E"/>
                </a:solidFill>
                <a:effectLst/>
                <a:uFillTx/>
                <a:latin typeface="+mn-lt"/>
                <a:ea typeface="+mn-ea"/>
                <a:cs typeface="+mn-cs"/>
              </a:defRPr>
            </a:lvl3pPr>
            <a:lvl4pPr marL="0" marR="0" indent="342900" algn="ct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5E5E5E"/>
                </a:solidFill>
                <a:effectLst/>
                <a:uFillTx/>
                <a:latin typeface="+mn-lt"/>
                <a:ea typeface="+mn-ea"/>
                <a:cs typeface="+mn-cs"/>
              </a:defRPr>
            </a:lvl4pPr>
            <a:lvl5pPr marL="0" marR="0" indent="457200" algn="ct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5E5E5E"/>
                </a:solidFill>
                <a:effectLst/>
                <a:uFillTx/>
                <a:latin typeface="+mn-lt"/>
                <a:ea typeface="+mn-ea"/>
                <a:cs typeface="+mn-cs"/>
              </a:defRPr>
            </a:lvl5pPr>
            <a:lvl6pPr marL="0" marR="0" indent="571500" algn="ct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5E5E5E"/>
                </a:solidFill>
                <a:effectLst/>
                <a:uFillTx/>
                <a:latin typeface="+mn-lt"/>
                <a:ea typeface="+mn-ea"/>
                <a:cs typeface="+mn-cs"/>
              </a:defRPr>
            </a:lvl6pPr>
            <a:lvl7pPr marL="0" marR="0" indent="685800" algn="ct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5E5E5E"/>
                </a:solidFill>
                <a:effectLst/>
                <a:uFillTx/>
                <a:latin typeface="+mn-lt"/>
                <a:ea typeface="+mn-ea"/>
                <a:cs typeface="+mn-cs"/>
              </a:defRPr>
            </a:lvl7pPr>
            <a:lvl8pPr marL="0" marR="0" indent="800100" algn="ct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5E5E5E"/>
                </a:solidFill>
                <a:effectLst/>
                <a:uFillTx/>
                <a:latin typeface="+mn-lt"/>
                <a:ea typeface="+mn-ea"/>
                <a:cs typeface="+mn-cs"/>
              </a:defRPr>
            </a:lvl8pPr>
            <a:lvl9pPr marL="0" marR="0" indent="914400" algn="ctr" defTabSz="609585" rtl="0" fontAlgn="auto" latinLnBrk="0" hangingPunct="0">
              <a:lnSpc>
                <a:spcPct val="100000"/>
              </a:lnSpc>
              <a:spcBef>
                <a:spcPts val="0"/>
              </a:spcBef>
              <a:spcAft>
                <a:spcPts val="0"/>
              </a:spcAft>
              <a:buClrTx/>
              <a:buSzTx/>
              <a:buFontTx/>
              <a:buNone/>
              <a:tabLst/>
              <a:defRPr kumimoji="0" sz="600" b="0" i="0" u="none" strike="noStrike" cap="none" spc="0" normalizeH="0" baseline="0">
                <a:ln>
                  <a:noFill/>
                </a:ln>
                <a:solidFill>
                  <a:srgbClr val="5E5E5E"/>
                </a:solidFill>
                <a:effectLst/>
                <a:uFillTx/>
                <a:latin typeface="+mn-lt"/>
                <a:ea typeface="+mn-ea"/>
                <a:cs typeface="+mn-cs"/>
              </a:defRPr>
            </a:lvl9pPr>
          </a:lstStyle>
          <a:p>
            <a:pPr defTabSz="457200" hangingPunct="1">
              <a:defRPr/>
            </a:pPr>
            <a:fld id="{20F37917-FD3A-4669-9018-DA04BCDD3D75}" type="slidenum">
              <a:rPr lang="en-US" kern="1200" smtClean="0">
                <a:solidFill>
                  <a:prstClr val="black">
                    <a:tint val="75000"/>
                  </a:prstClr>
                </a:solidFill>
                <a:latin typeface="Calibri" panose="020F0502020204030204"/>
              </a:rPr>
              <a:pPr defTabSz="457200" hangingPunct="1">
                <a:defRPr/>
              </a:pPr>
              <a:t>34</a:t>
            </a:fld>
            <a:endParaRPr lang="en-US" sz="1200">
              <a:solidFill>
                <a:prstClr val="black">
                  <a:tint val="75000"/>
                </a:prstClr>
              </a:solidFill>
              <a:latin typeface="Calibri" panose="020F0502020204030204"/>
            </a:endParaRPr>
          </a:p>
        </p:txBody>
      </p:sp>
    </p:spTree>
    <p:extLst>
      <p:ext uri="{BB962C8B-B14F-4D97-AF65-F5344CB8AC3E}">
        <p14:creationId xmlns:p14="http://schemas.microsoft.com/office/powerpoint/2010/main" val="30154824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44F8DE-8BC6-BECE-4FD9-9006F9063D2D}"/>
              </a:ext>
            </a:extLst>
          </p:cNvPr>
          <p:cNvSpPr>
            <a:spLocks noGrp="1"/>
          </p:cNvSpPr>
          <p:nvPr>
            <p:ph type="title"/>
          </p:nvPr>
        </p:nvSpPr>
        <p:spPr/>
        <p:txBody>
          <a:bodyPr/>
          <a:lstStyle/>
          <a:p>
            <a:r>
              <a:rPr lang="en-US" dirty="0"/>
              <a:t>A tiny example</a:t>
            </a:r>
          </a:p>
        </p:txBody>
      </p:sp>
      <p:sp>
        <p:nvSpPr>
          <p:cNvPr id="6" name="TextBox 5">
            <a:extLst>
              <a:ext uri="{FF2B5EF4-FFF2-40B4-BE49-F238E27FC236}">
                <a16:creationId xmlns:a16="http://schemas.microsoft.com/office/drawing/2014/main" id="{0361304E-2D94-5F38-A8AF-133184220E6C}"/>
              </a:ext>
            </a:extLst>
          </p:cNvPr>
          <p:cNvSpPr txBox="1"/>
          <p:nvPr/>
        </p:nvSpPr>
        <p:spPr>
          <a:xfrm>
            <a:off x="838200" y="1511669"/>
            <a:ext cx="10307595" cy="4663456"/>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nSpc>
                <a:spcPct val="115000"/>
              </a:lnSpc>
            </a:pPr>
            <a:r>
              <a:rPr lang="en-US" sz="2400" dirty="0">
                <a:solidFill>
                  <a:srgbClr val="000000"/>
                </a:solidFill>
                <a:latin typeface="Arial" panose="020B0604020202020204" pitchFamily="34" charset="0"/>
                <a:ea typeface="Arial" panose="020B0604020202020204" pitchFamily="34" charset="0"/>
              </a:rPr>
              <a:t>Imagine that this is the code to be tested</a:t>
            </a:r>
            <a:endParaRPr lang="en-US" sz="2400" dirty="0">
              <a:latin typeface="Arial" panose="020B0604020202020204" pitchFamily="34" charset="0"/>
              <a:ea typeface="Arial" panose="020B0604020202020204" pitchFamily="34" charset="0"/>
            </a:endParaRPr>
          </a:p>
          <a:p>
            <a:pPr>
              <a:lnSpc>
                <a:spcPct val="115000"/>
              </a:lnSpc>
            </a:pPr>
            <a:r>
              <a:rPr lang="en-US" sz="2400" dirty="0">
                <a:latin typeface="Arial" panose="020B0604020202020204" pitchFamily="34" charset="0"/>
                <a:ea typeface="Arial" panose="020B0604020202020204" pitchFamily="34" charset="0"/>
              </a:rPr>
              <a:t> </a:t>
            </a:r>
          </a:p>
          <a:p>
            <a:pPr>
              <a:lnSpc>
                <a:spcPct val="115000"/>
              </a:lnSpc>
            </a:pPr>
            <a:r>
              <a:rPr lang="en-US" sz="2400" dirty="0">
                <a:solidFill>
                  <a:srgbClr val="008000"/>
                </a:solidFill>
                <a:latin typeface="Consolas" panose="020B0609020204030204" pitchFamily="49" charset="0"/>
                <a:ea typeface="Consolas" panose="020B0609020204030204" pitchFamily="49" charset="0"/>
                <a:cs typeface="Consolas" panose="020B0609020204030204" pitchFamily="49" charset="0"/>
              </a:rPr>
              <a:t>// find the first item in the list that is</a:t>
            </a:r>
            <a:endParaRPr lang="en-US" sz="2400" dirty="0">
              <a:latin typeface="Arial" panose="020B0604020202020204" pitchFamily="34" charset="0"/>
              <a:ea typeface="Arial" panose="020B0604020202020204" pitchFamily="34" charset="0"/>
            </a:endParaRPr>
          </a:p>
          <a:p>
            <a:pPr>
              <a:lnSpc>
                <a:spcPct val="115000"/>
              </a:lnSpc>
            </a:pPr>
            <a:r>
              <a:rPr lang="en-US" sz="2400" dirty="0">
                <a:solidFill>
                  <a:srgbClr val="008000"/>
                </a:solidFill>
                <a:latin typeface="Consolas" panose="020B0609020204030204" pitchFamily="49" charset="0"/>
                <a:ea typeface="Consolas" panose="020B0609020204030204" pitchFamily="49" charset="0"/>
                <a:cs typeface="Consolas" panose="020B0609020204030204" pitchFamily="49" charset="0"/>
              </a:rPr>
              <a:t>// greater than or equal to the target.</a:t>
            </a:r>
            <a:endParaRPr lang="en-US" sz="2400" dirty="0">
              <a:latin typeface="Arial" panose="020B0604020202020204" pitchFamily="34" charset="0"/>
              <a:ea typeface="Arial" panose="020B0604020202020204" pitchFamily="34" charset="0"/>
            </a:endParaRPr>
          </a:p>
          <a:p>
            <a:pPr>
              <a:lnSpc>
                <a:spcPct val="115000"/>
              </a:lnSpc>
            </a:pPr>
            <a:r>
              <a:rPr lang="en-US" sz="2400" dirty="0">
                <a:solidFill>
                  <a:srgbClr val="AF00DB"/>
                </a:solidFill>
                <a:latin typeface="Consolas" panose="020B0609020204030204" pitchFamily="49" charset="0"/>
                <a:ea typeface="Consolas" panose="020B0609020204030204" pitchFamily="49" charset="0"/>
                <a:cs typeface="Consolas" panose="020B0609020204030204" pitchFamily="49" charset="0"/>
              </a:rPr>
              <a:t>export</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r>
              <a:rPr lang="en-US" sz="2400" dirty="0">
                <a:solidFill>
                  <a:srgbClr val="AF00DB"/>
                </a:solidFill>
                <a:latin typeface="Consolas" panose="020B0609020204030204" pitchFamily="49" charset="0"/>
                <a:ea typeface="Consolas" panose="020B0609020204030204" pitchFamily="49" charset="0"/>
                <a:cs typeface="Consolas" panose="020B0609020204030204" pitchFamily="49" charset="0"/>
              </a:rPr>
              <a:t>default</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r>
              <a:rPr lang="en-US" sz="2400" dirty="0">
                <a:solidFill>
                  <a:srgbClr val="0000FF"/>
                </a:solidFill>
                <a:latin typeface="Consolas" panose="020B0609020204030204" pitchFamily="49" charset="0"/>
                <a:ea typeface="Consolas" panose="020B0609020204030204" pitchFamily="49" charset="0"/>
                <a:cs typeface="Consolas" panose="020B0609020204030204" pitchFamily="49" charset="0"/>
              </a:rPr>
              <a:t>function</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r>
              <a:rPr lang="en-US" sz="2400" dirty="0">
                <a:solidFill>
                  <a:srgbClr val="795E26"/>
                </a:solidFill>
                <a:latin typeface="Consolas" panose="020B0609020204030204" pitchFamily="49" charset="0"/>
                <a:ea typeface="Consolas" panose="020B0609020204030204" pitchFamily="49" charset="0"/>
                <a:cs typeface="Consolas" panose="020B0609020204030204" pitchFamily="49" charset="0"/>
              </a:rPr>
              <a:t>search</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a:t>
            </a:r>
            <a:r>
              <a:rPr lang="en-US" sz="2400" dirty="0" err="1">
                <a:solidFill>
                  <a:srgbClr val="001080"/>
                </a:solidFill>
                <a:latin typeface="Consolas" panose="020B0609020204030204" pitchFamily="49" charset="0"/>
                <a:ea typeface="Consolas" panose="020B0609020204030204" pitchFamily="49" charset="0"/>
                <a:cs typeface="Consolas" panose="020B0609020204030204" pitchFamily="49" charset="0"/>
              </a:rPr>
              <a:t>list</a:t>
            </a:r>
            <a:r>
              <a:rPr lang="en-US" sz="2400" dirty="0" err="1">
                <a:solidFill>
                  <a:srgbClr val="000000"/>
                </a:solidFill>
                <a:latin typeface="Consolas" panose="020B0609020204030204" pitchFamily="49" charset="0"/>
                <a:ea typeface="Consolas" panose="020B0609020204030204" pitchFamily="49" charset="0"/>
                <a:cs typeface="Consolas" panose="020B0609020204030204" pitchFamily="49" charset="0"/>
              </a:rPr>
              <a:t>:</a:t>
            </a:r>
            <a:r>
              <a:rPr lang="en-US" sz="2400" dirty="0" err="1">
                <a:solidFill>
                  <a:srgbClr val="267F99"/>
                </a:solidFill>
                <a:latin typeface="Consolas" panose="020B0609020204030204" pitchFamily="49" charset="0"/>
                <a:ea typeface="Consolas" panose="020B0609020204030204" pitchFamily="49" charset="0"/>
                <a:cs typeface="Consolas" panose="020B0609020204030204" pitchFamily="49" charset="0"/>
              </a:rPr>
              <a:t>number</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r>
              <a:rPr lang="en-US" sz="2400" dirty="0" err="1">
                <a:solidFill>
                  <a:srgbClr val="001080"/>
                </a:solidFill>
                <a:latin typeface="Consolas" panose="020B0609020204030204" pitchFamily="49" charset="0"/>
                <a:ea typeface="Consolas" panose="020B0609020204030204" pitchFamily="49" charset="0"/>
                <a:cs typeface="Consolas" panose="020B0609020204030204" pitchFamily="49" charset="0"/>
              </a:rPr>
              <a:t>target</a:t>
            </a:r>
            <a:r>
              <a:rPr lang="en-US" sz="2400" dirty="0" err="1">
                <a:solidFill>
                  <a:srgbClr val="000000"/>
                </a:solidFill>
                <a:latin typeface="Consolas" panose="020B0609020204030204" pitchFamily="49" charset="0"/>
                <a:ea typeface="Consolas" panose="020B0609020204030204" pitchFamily="49" charset="0"/>
                <a:cs typeface="Consolas" panose="020B0609020204030204" pitchFamily="49" charset="0"/>
              </a:rPr>
              <a:t>:</a:t>
            </a:r>
            <a:r>
              <a:rPr lang="en-US" sz="2400" dirty="0" err="1">
                <a:solidFill>
                  <a:srgbClr val="267F99"/>
                </a:solidFill>
                <a:latin typeface="Consolas" panose="020B0609020204030204" pitchFamily="49" charset="0"/>
                <a:ea typeface="Consolas" panose="020B0609020204030204" pitchFamily="49" charset="0"/>
                <a:cs typeface="Consolas" panose="020B0609020204030204" pitchFamily="49" charset="0"/>
              </a:rPr>
              <a:t>number</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endParaRPr lang="en-US" sz="2400" dirty="0">
              <a:latin typeface="Arial" panose="020B0604020202020204" pitchFamily="34" charset="0"/>
              <a:ea typeface="Arial" panose="020B0604020202020204" pitchFamily="34" charset="0"/>
            </a:endParaRPr>
          </a:p>
          <a:p>
            <a:pPr>
              <a:lnSpc>
                <a:spcPct val="115000"/>
              </a:lnSpc>
            </a:pP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r>
              <a:rPr lang="en-US" sz="2400" dirty="0">
                <a:solidFill>
                  <a:srgbClr val="AF00DB"/>
                </a:solidFill>
                <a:latin typeface="Consolas" panose="020B0609020204030204" pitchFamily="49" charset="0"/>
                <a:ea typeface="Consolas" panose="020B0609020204030204" pitchFamily="49" charset="0"/>
                <a:cs typeface="Consolas" panose="020B0609020204030204" pitchFamily="49" charset="0"/>
              </a:rPr>
              <a:t>return</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r>
              <a:rPr lang="en-US" sz="2400" dirty="0" err="1">
                <a:solidFill>
                  <a:srgbClr val="001080"/>
                </a:solidFill>
                <a:latin typeface="Consolas" panose="020B0609020204030204" pitchFamily="49" charset="0"/>
                <a:ea typeface="Consolas" panose="020B0609020204030204" pitchFamily="49" charset="0"/>
                <a:cs typeface="Consolas" panose="020B0609020204030204" pitchFamily="49" charset="0"/>
              </a:rPr>
              <a:t>list</a:t>
            </a:r>
            <a:r>
              <a:rPr lang="en-US" sz="2400" dirty="0" err="1">
                <a:solidFill>
                  <a:srgbClr val="000000"/>
                </a:solidFill>
                <a:latin typeface="Consolas" panose="020B0609020204030204" pitchFamily="49" charset="0"/>
                <a:ea typeface="Consolas" panose="020B0609020204030204" pitchFamily="49" charset="0"/>
                <a:cs typeface="Consolas" panose="020B0609020204030204" pitchFamily="49" charset="0"/>
              </a:rPr>
              <a:t>.</a:t>
            </a:r>
            <a:r>
              <a:rPr lang="en-US" sz="2400" dirty="0" err="1">
                <a:solidFill>
                  <a:srgbClr val="795E26"/>
                </a:solidFill>
                <a:latin typeface="Consolas" panose="020B0609020204030204" pitchFamily="49" charset="0"/>
                <a:ea typeface="Consolas" panose="020B0609020204030204" pitchFamily="49" charset="0"/>
                <a:cs typeface="Consolas" panose="020B0609020204030204" pitchFamily="49" charset="0"/>
              </a:rPr>
              <a:t>find</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a:t>
            </a:r>
            <a:r>
              <a:rPr lang="en-US" sz="2400" dirty="0">
                <a:solidFill>
                  <a:srgbClr val="001080"/>
                </a:solidFill>
                <a:latin typeface="Consolas" panose="020B0609020204030204" pitchFamily="49" charset="0"/>
                <a:ea typeface="Consolas" panose="020B0609020204030204" pitchFamily="49" charset="0"/>
                <a:cs typeface="Consolas" panose="020B0609020204030204" pitchFamily="49" charset="0"/>
              </a:rPr>
              <a:t>item</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r>
              <a:rPr lang="en-US" sz="2400" dirty="0">
                <a:solidFill>
                  <a:srgbClr val="0000FF"/>
                </a:solidFill>
                <a:latin typeface="Consolas" panose="020B0609020204030204" pitchFamily="49" charset="0"/>
                <a:ea typeface="Consolas" panose="020B0609020204030204" pitchFamily="49" charset="0"/>
                <a:cs typeface="Consolas" panose="020B0609020204030204" pitchFamily="49" charset="0"/>
              </a:rPr>
              <a:t>=&gt;</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a:t>
            </a:r>
            <a:r>
              <a:rPr lang="en-US" sz="2400" dirty="0">
                <a:solidFill>
                  <a:srgbClr val="001080"/>
                </a:solidFill>
                <a:latin typeface="Consolas" panose="020B0609020204030204" pitchFamily="49" charset="0"/>
                <a:ea typeface="Consolas" panose="020B0609020204030204" pitchFamily="49" charset="0"/>
                <a:cs typeface="Consolas" panose="020B0609020204030204" pitchFamily="49" charset="0"/>
              </a:rPr>
              <a:t>item</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 &gt;= </a:t>
            </a:r>
            <a:r>
              <a:rPr lang="en-US" sz="2400" dirty="0">
                <a:solidFill>
                  <a:srgbClr val="001080"/>
                </a:solidFill>
                <a:latin typeface="Consolas" panose="020B0609020204030204" pitchFamily="49" charset="0"/>
                <a:ea typeface="Consolas" panose="020B0609020204030204" pitchFamily="49" charset="0"/>
                <a:cs typeface="Consolas" panose="020B0609020204030204" pitchFamily="49" charset="0"/>
              </a:rPr>
              <a:t>target</a:t>
            </a: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a:t>
            </a:r>
            <a:endParaRPr lang="en-US" sz="2400" dirty="0">
              <a:latin typeface="Arial" panose="020B0604020202020204" pitchFamily="34" charset="0"/>
              <a:ea typeface="Arial" panose="020B0604020202020204" pitchFamily="34" charset="0"/>
            </a:endParaRPr>
          </a:p>
          <a:p>
            <a:pPr>
              <a:lnSpc>
                <a:spcPct val="115000"/>
              </a:lnSpc>
            </a:pPr>
            <a:r>
              <a:rPr lang="en-US" sz="2400" dirty="0">
                <a:solidFill>
                  <a:srgbClr val="000000"/>
                </a:solidFill>
                <a:latin typeface="Consolas" panose="020B0609020204030204" pitchFamily="49" charset="0"/>
                <a:ea typeface="Consolas" panose="020B0609020204030204" pitchFamily="49" charset="0"/>
                <a:cs typeface="Consolas" panose="020B0609020204030204" pitchFamily="49" charset="0"/>
              </a:rPr>
              <a:t>}</a:t>
            </a:r>
            <a:r>
              <a:rPr lang="en-US" sz="2400" dirty="0">
                <a:latin typeface="Arial" panose="020B0604020202020204" pitchFamily="34" charset="0"/>
                <a:ea typeface="Arial" panose="020B0604020202020204" pitchFamily="34" charset="0"/>
              </a:rPr>
              <a:t> </a:t>
            </a:r>
          </a:p>
          <a:p>
            <a:pPr>
              <a:lnSpc>
                <a:spcPct val="115000"/>
              </a:lnSpc>
            </a:pPr>
            <a:endParaRPr lang="en-US" sz="2400" dirty="0">
              <a:latin typeface="Arial" panose="020B0604020202020204" pitchFamily="34" charset="0"/>
              <a:ea typeface="Arial" panose="020B0604020202020204" pitchFamily="34" charset="0"/>
            </a:endParaRPr>
          </a:p>
          <a:p>
            <a:pPr>
              <a:lnSpc>
                <a:spcPct val="115000"/>
              </a:lnSpc>
            </a:pPr>
            <a:r>
              <a:rPr lang="en-US" sz="2400" dirty="0">
                <a:latin typeface="Arial" panose="020B0604020202020204" pitchFamily="34" charset="0"/>
                <a:ea typeface="Arial" panose="020B0604020202020204" pitchFamily="34" charset="0"/>
              </a:rPr>
              <a:t>and we have written some tests.</a:t>
            </a:r>
          </a:p>
          <a:p>
            <a:pPr>
              <a:lnSpc>
                <a:spcPct val="115000"/>
              </a:lnSpc>
            </a:pPr>
            <a:endParaRPr lang="en-US" sz="2000" dirty="0">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595956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C5B4731-5245-DB6F-A23F-1B47EFF080BE}"/>
              </a:ext>
            </a:extLst>
          </p:cNvPr>
          <p:cNvSpPr txBox="1"/>
          <p:nvPr/>
        </p:nvSpPr>
        <p:spPr>
          <a:xfrm>
            <a:off x="1394254" y="1786005"/>
            <a:ext cx="9959546" cy="5016758"/>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000" dirty="0">
                <a:latin typeface="Consolas" panose="020B0609020204030204" pitchFamily="49" charset="0"/>
              </a:rPr>
              <a:t>[Survived] </a:t>
            </a:r>
            <a:r>
              <a:rPr lang="en-US" sz="2000" dirty="0" err="1">
                <a:latin typeface="Consolas" panose="020B0609020204030204" pitchFamily="49" charset="0"/>
              </a:rPr>
              <a:t>EqualityOperator</a:t>
            </a:r>
            <a:endParaRPr lang="en-US" sz="2000" dirty="0">
              <a:latin typeface="Consolas" panose="020B0609020204030204" pitchFamily="49" charset="0"/>
            </a:endParaRPr>
          </a:p>
          <a:p>
            <a:r>
              <a:rPr lang="en-US" sz="2000" dirty="0" err="1">
                <a:latin typeface="Consolas" panose="020B0609020204030204" pitchFamily="49" charset="0"/>
              </a:rPr>
              <a:t>src</a:t>
            </a:r>
            <a:r>
              <a:rPr lang="en-US" sz="2000" dirty="0">
                <a:latin typeface="Consolas" panose="020B0609020204030204" pitchFamily="49" charset="0"/>
              </a:rPr>
              <a:t>/for-midterm/adrian.ts:4:32</a:t>
            </a:r>
          </a:p>
          <a:p>
            <a:r>
              <a:rPr lang="en-US" sz="2000" dirty="0">
                <a:solidFill>
                  <a:srgbClr val="FF0000"/>
                </a:solidFill>
                <a:latin typeface="Consolas" panose="020B0609020204030204" pitchFamily="49" charset="0"/>
              </a:rPr>
              <a:t>-       return </a:t>
            </a:r>
            <a:r>
              <a:rPr lang="en-US" sz="2000" dirty="0" err="1">
                <a:solidFill>
                  <a:srgbClr val="FF0000"/>
                </a:solidFill>
                <a:latin typeface="Consolas" panose="020B0609020204030204" pitchFamily="49" charset="0"/>
              </a:rPr>
              <a:t>list.find</a:t>
            </a:r>
            <a:r>
              <a:rPr lang="en-US" sz="2000" dirty="0">
                <a:solidFill>
                  <a:srgbClr val="FF0000"/>
                </a:solidFill>
                <a:latin typeface="Consolas" panose="020B0609020204030204" pitchFamily="49" charset="0"/>
              </a:rPr>
              <a:t>((item) =&gt; item &gt;= target);</a:t>
            </a:r>
          </a:p>
          <a:p>
            <a:r>
              <a:rPr lang="en-US" sz="2000" dirty="0">
                <a:solidFill>
                  <a:srgbClr val="00B050"/>
                </a:solidFill>
                <a:latin typeface="Consolas" panose="020B0609020204030204" pitchFamily="49" charset="0"/>
              </a:rPr>
              <a:t>+       return </a:t>
            </a:r>
            <a:r>
              <a:rPr lang="en-US" sz="2000" dirty="0" err="1">
                <a:solidFill>
                  <a:srgbClr val="00B050"/>
                </a:solidFill>
                <a:latin typeface="Consolas" panose="020B0609020204030204" pitchFamily="49" charset="0"/>
              </a:rPr>
              <a:t>list.find</a:t>
            </a:r>
            <a:r>
              <a:rPr lang="en-US" sz="2000" dirty="0">
                <a:solidFill>
                  <a:srgbClr val="00B050"/>
                </a:solidFill>
                <a:latin typeface="Consolas" panose="020B0609020204030204" pitchFamily="49" charset="0"/>
              </a:rPr>
              <a:t>((item) =&gt; item &gt; target);</a:t>
            </a:r>
          </a:p>
          <a:p>
            <a:r>
              <a:rPr lang="en-US" sz="2000" dirty="0">
                <a:latin typeface="Consolas" panose="020B0609020204030204" pitchFamily="49" charset="0"/>
              </a:rPr>
              <a:t>Tests ran:</a:t>
            </a:r>
          </a:p>
          <a:p>
            <a:r>
              <a:rPr lang="en-US" sz="2000" dirty="0">
                <a:latin typeface="Consolas" panose="020B0609020204030204" pitchFamily="49" charset="0"/>
              </a:rPr>
              <a:t>    search should return the first item in the list that is greater than or equal to the target</a:t>
            </a:r>
          </a:p>
          <a:p>
            <a:endParaRPr lang="en-US" sz="2000" dirty="0">
              <a:latin typeface="Consolas" panose="020B0609020204030204" pitchFamily="49" charset="0"/>
            </a:endParaRPr>
          </a:p>
          <a:p>
            <a:endParaRPr lang="en-US" sz="2000" dirty="0">
              <a:latin typeface="Consolas" panose="020B0609020204030204" pitchFamily="49" charset="0"/>
            </a:endParaRPr>
          </a:p>
          <a:p>
            <a:r>
              <a:rPr lang="en-US" sz="2000" dirty="0">
                <a:latin typeface="Consolas" panose="020B0609020204030204" pitchFamily="49" charset="0"/>
              </a:rPr>
              <a:t>[Survived] </a:t>
            </a:r>
            <a:r>
              <a:rPr lang="en-US" sz="2000" dirty="0" err="1">
                <a:latin typeface="Consolas" panose="020B0609020204030204" pitchFamily="49" charset="0"/>
              </a:rPr>
              <a:t>ConditionalExpression</a:t>
            </a:r>
            <a:endParaRPr lang="en-US" sz="2000" dirty="0">
              <a:latin typeface="Consolas" panose="020B0609020204030204" pitchFamily="49" charset="0"/>
            </a:endParaRPr>
          </a:p>
          <a:p>
            <a:r>
              <a:rPr lang="en-US" sz="2000" dirty="0" err="1">
                <a:latin typeface="Consolas" panose="020B0609020204030204" pitchFamily="49" charset="0"/>
              </a:rPr>
              <a:t>src</a:t>
            </a:r>
            <a:r>
              <a:rPr lang="en-US" sz="2000" dirty="0">
                <a:latin typeface="Consolas" panose="020B0609020204030204" pitchFamily="49" charset="0"/>
              </a:rPr>
              <a:t>/for-midterm/adrian.ts:4:32</a:t>
            </a:r>
          </a:p>
          <a:p>
            <a:r>
              <a:rPr lang="en-US" sz="2000" dirty="0">
                <a:solidFill>
                  <a:srgbClr val="FF0000"/>
                </a:solidFill>
                <a:latin typeface="Consolas" panose="020B0609020204030204" pitchFamily="49" charset="0"/>
              </a:rPr>
              <a:t>-       return </a:t>
            </a:r>
            <a:r>
              <a:rPr lang="en-US" sz="2000" dirty="0" err="1">
                <a:solidFill>
                  <a:srgbClr val="FF0000"/>
                </a:solidFill>
                <a:latin typeface="Consolas" panose="020B0609020204030204" pitchFamily="49" charset="0"/>
              </a:rPr>
              <a:t>list.find</a:t>
            </a:r>
            <a:r>
              <a:rPr lang="en-US" sz="2000" dirty="0">
                <a:solidFill>
                  <a:srgbClr val="FF0000"/>
                </a:solidFill>
                <a:latin typeface="Consolas" panose="020B0609020204030204" pitchFamily="49" charset="0"/>
              </a:rPr>
              <a:t>((item) =&gt; item &gt;= target);</a:t>
            </a:r>
          </a:p>
          <a:p>
            <a:r>
              <a:rPr lang="en-US" sz="2000" dirty="0">
                <a:solidFill>
                  <a:srgbClr val="00B050"/>
                </a:solidFill>
                <a:latin typeface="Consolas" panose="020B0609020204030204" pitchFamily="49" charset="0"/>
              </a:rPr>
              <a:t>+       return </a:t>
            </a:r>
            <a:r>
              <a:rPr lang="en-US" sz="2000" dirty="0" err="1">
                <a:solidFill>
                  <a:srgbClr val="00B050"/>
                </a:solidFill>
                <a:latin typeface="Consolas" panose="020B0609020204030204" pitchFamily="49" charset="0"/>
              </a:rPr>
              <a:t>list.find</a:t>
            </a:r>
            <a:r>
              <a:rPr lang="en-US" sz="2000" dirty="0">
                <a:solidFill>
                  <a:srgbClr val="00B050"/>
                </a:solidFill>
                <a:latin typeface="Consolas" panose="020B0609020204030204" pitchFamily="49" charset="0"/>
              </a:rPr>
              <a:t>((item) =&gt; true);</a:t>
            </a:r>
          </a:p>
          <a:p>
            <a:r>
              <a:rPr lang="en-US" sz="2000" dirty="0">
                <a:latin typeface="Consolas" panose="020B0609020204030204" pitchFamily="49" charset="0"/>
              </a:rPr>
              <a:t>Tests ran:</a:t>
            </a:r>
          </a:p>
          <a:p>
            <a:r>
              <a:rPr lang="en-US" sz="2000" dirty="0">
                <a:latin typeface="Consolas" panose="020B0609020204030204" pitchFamily="49" charset="0"/>
              </a:rPr>
              <a:t>    search should return the first item in the list that is greater than or equal to the target</a:t>
            </a:r>
          </a:p>
        </p:txBody>
      </p:sp>
      <p:sp>
        <p:nvSpPr>
          <p:cNvPr id="2" name="Title 1">
            <a:extLst>
              <a:ext uri="{FF2B5EF4-FFF2-40B4-BE49-F238E27FC236}">
                <a16:creationId xmlns:a16="http://schemas.microsoft.com/office/drawing/2014/main" id="{1FC8905C-E51E-F593-86DE-FD4AC20A6740}"/>
              </a:ext>
            </a:extLst>
          </p:cNvPr>
          <p:cNvSpPr>
            <a:spLocks noGrp="1"/>
          </p:cNvSpPr>
          <p:nvPr>
            <p:ph type="title"/>
          </p:nvPr>
        </p:nvSpPr>
        <p:spPr/>
        <p:txBody>
          <a:bodyPr/>
          <a:lstStyle/>
          <a:p>
            <a:r>
              <a:rPr lang="en-US" dirty="0"/>
              <a:t>Stryker report for this test</a:t>
            </a:r>
          </a:p>
        </p:txBody>
      </p:sp>
      <p:grpSp>
        <p:nvGrpSpPr>
          <p:cNvPr id="27" name="Group 26">
            <a:extLst>
              <a:ext uri="{FF2B5EF4-FFF2-40B4-BE49-F238E27FC236}">
                <a16:creationId xmlns:a16="http://schemas.microsoft.com/office/drawing/2014/main" id="{9C93698D-3036-C07F-52CA-7250BA51BCBA}"/>
              </a:ext>
            </a:extLst>
          </p:cNvPr>
          <p:cNvGrpSpPr/>
          <p:nvPr/>
        </p:nvGrpSpPr>
        <p:grpSpPr>
          <a:xfrm>
            <a:off x="1278082" y="2101358"/>
            <a:ext cx="10649530" cy="962753"/>
            <a:chOff x="2556164" y="4202716"/>
            <a:chExt cx="21299060" cy="1925506"/>
          </a:xfrm>
        </p:grpSpPr>
        <p:grpSp>
          <p:nvGrpSpPr>
            <p:cNvPr id="8" name="Group 7">
              <a:extLst>
                <a:ext uri="{FF2B5EF4-FFF2-40B4-BE49-F238E27FC236}">
                  <a16:creationId xmlns:a16="http://schemas.microsoft.com/office/drawing/2014/main" id="{F088A65E-2654-903F-B637-FBD98BEF6234}"/>
                </a:ext>
              </a:extLst>
            </p:cNvPr>
            <p:cNvGrpSpPr/>
            <p:nvPr/>
          </p:nvGrpSpPr>
          <p:grpSpPr>
            <a:xfrm>
              <a:off x="17888465" y="4202716"/>
              <a:ext cx="5966759" cy="1925506"/>
              <a:chOff x="12253181" y="3243758"/>
              <a:chExt cx="5966759" cy="1925506"/>
            </a:xfrm>
          </p:grpSpPr>
          <p:sp>
            <p:nvSpPr>
              <p:cNvPr id="3" name="Rectangle: Rounded Corners 2">
                <a:extLst>
                  <a:ext uri="{FF2B5EF4-FFF2-40B4-BE49-F238E27FC236}">
                    <a16:creationId xmlns:a16="http://schemas.microsoft.com/office/drawing/2014/main" id="{8E148E09-53EB-05C7-8184-57AE7D6DB47C}"/>
                  </a:ext>
                </a:extLst>
              </p:cNvPr>
              <p:cNvSpPr/>
              <p:nvPr/>
            </p:nvSpPr>
            <p:spPr>
              <a:xfrm>
                <a:off x="13079529" y="3243758"/>
                <a:ext cx="5140411" cy="1925506"/>
              </a:xfrm>
              <a:prstGeom prst="roundRect">
                <a:avLst/>
              </a:prstGeom>
              <a:solidFill>
                <a:schemeClr val="accent2">
                  <a:lumMod val="20000"/>
                  <a:lumOff val="80000"/>
                </a:schemeClr>
              </a:solidFill>
              <a:ln>
                <a:solidFill>
                  <a:srgbClr val="0070C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Ink Free" panose="03080402000500000000" pitchFamily="66" charset="0"/>
                  </a:rPr>
                  <a:t>The location of the mutation</a:t>
                </a:r>
              </a:p>
            </p:txBody>
          </p:sp>
          <p:cxnSp>
            <p:nvCxnSpPr>
              <p:cNvPr id="5" name="Straight Arrow Connector 4">
                <a:extLst>
                  <a:ext uri="{FF2B5EF4-FFF2-40B4-BE49-F238E27FC236}">
                    <a16:creationId xmlns:a16="http://schemas.microsoft.com/office/drawing/2014/main" id="{8AB1E689-D22D-A308-5937-86694ABD04F1}"/>
                  </a:ext>
                </a:extLst>
              </p:cNvPr>
              <p:cNvCxnSpPr>
                <a:cxnSpLocks/>
                <a:stCxn id="3" idx="1"/>
                <a:endCxn id="17" idx="3"/>
              </p:cNvCxnSpPr>
              <p:nvPr/>
            </p:nvCxnSpPr>
            <p:spPr>
              <a:xfrm flipH="1" flipV="1">
                <a:off x="12253181" y="4151173"/>
                <a:ext cx="826348" cy="55338"/>
              </a:xfrm>
              <a:prstGeom prst="straightConnector1">
                <a:avLst/>
              </a:prstGeom>
              <a:noFill/>
              <a:ln w="38100" cap="flat">
                <a:solidFill>
                  <a:schemeClr val="accent1"/>
                </a:solidFill>
                <a:prstDash val="solid"/>
                <a:miter lim="800000"/>
                <a:headEnd w="lg" len="lg"/>
                <a:tailEnd type="stealth" w="lg" len="lg"/>
              </a:ln>
              <a:effectLst/>
              <a:sp3d/>
            </p:spPr>
            <p:style>
              <a:lnRef idx="0">
                <a:scrgbClr r="0" g="0" b="0"/>
              </a:lnRef>
              <a:fillRef idx="0">
                <a:scrgbClr r="0" g="0" b="0"/>
              </a:fillRef>
              <a:effectRef idx="0">
                <a:scrgbClr r="0" g="0" b="0"/>
              </a:effectRef>
              <a:fontRef idx="none"/>
            </p:style>
          </p:cxnSp>
        </p:grpSp>
        <p:sp>
          <p:nvSpPr>
            <p:cNvPr id="17" name="Rectangle: Rounded Corners 16">
              <a:extLst>
                <a:ext uri="{FF2B5EF4-FFF2-40B4-BE49-F238E27FC236}">
                  <a16:creationId xmlns:a16="http://schemas.microsoft.com/office/drawing/2014/main" id="{28921B20-AD10-06D5-AF8D-E88BAC12DA83}"/>
                </a:ext>
              </a:extLst>
            </p:cNvPr>
            <p:cNvSpPr/>
            <p:nvPr/>
          </p:nvSpPr>
          <p:spPr>
            <a:xfrm>
              <a:off x="2556164" y="4229330"/>
              <a:ext cx="15332301" cy="1761602"/>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Ink Free" panose="03080402000500000000" pitchFamily="66" charset="0"/>
              </a:endParaRPr>
            </a:p>
          </p:txBody>
        </p:sp>
      </p:grpSp>
      <p:grpSp>
        <p:nvGrpSpPr>
          <p:cNvPr id="28" name="Group 27">
            <a:extLst>
              <a:ext uri="{FF2B5EF4-FFF2-40B4-BE49-F238E27FC236}">
                <a16:creationId xmlns:a16="http://schemas.microsoft.com/office/drawing/2014/main" id="{F037B5CB-4CB3-61CE-608B-E068DE21F727}"/>
              </a:ext>
            </a:extLst>
          </p:cNvPr>
          <p:cNvGrpSpPr/>
          <p:nvPr/>
        </p:nvGrpSpPr>
        <p:grpSpPr>
          <a:xfrm>
            <a:off x="1267158" y="3068586"/>
            <a:ext cx="10504086" cy="2997602"/>
            <a:chOff x="2534316" y="6137171"/>
            <a:chExt cx="21008171" cy="5995203"/>
          </a:xfrm>
        </p:grpSpPr>
        <p:sp>
          <p:nvSpPr>
            <p:cNvPr id="12" name="Rectangle: Rounded Corners 11">
              <a:extLst>
                <a:ext uri="{FF2B5EF4-FFF2-40B4-BE49-F238E27FC236}">
                  <a16:creationId xmlns:a16="http://schemas.microsoft.com/office/drawing/2014/main" id="{FBFACC36-C440-1F1F-FED8-E37CC2FFEE65}"/>
                </a:ext>
              </a:extLst>
            </p:cNvPr>
            <p:cNvSpPr/>
            <p:nvPr/>
          </p:nvSpPr>
          <p:spPr>
            <a:xfrm>
              <a:off x="18402076" y="9416882"/>
              <a:ext cx="5140411" cy="2715492"/>
            </a:xfrm>
            <a:prstGeom prst="roundRect">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Ink Free" panose="03080402000500000000" pitchFamily="66" charset="0"/>
                </a:rPr>
                <a:t>The tests that were run on this piece of code</a:t>
              </a:r>
            </a:p>
          </p:txBody>
        </p:sp>
        <p:cxnSp>
          <p:nvCxnSpPr>
            <p:cNvPr id="13" name="Straight Arrow Connector 12">
              <a:extLst>
                <a:ext uri="{FF2B5EF4-FFF2-40B4-BE49-F238E27FC236}">
                  <a16:creationId xmlns:a16="http://schemas.microsoft.com/office/drawing/2014/main" id="{4DF291EC-E8D9-D718-2D79-A61E8EE0E61E}"/>
                </a:ext>
              </a:extLst>
            </p:cNvPr>
            <p:cNvCxnSpPr>
              <a:cxnSpLocks/>
            </p:cNvCxnSpPr>
            <p:nvPr/>
          </p:nvCxnSpPr>
          <p:spPr>
            <a:xfrm flipH="1" flipV="1">
              <a:off x="16081513" y="8045012"/>
              <a:ext cx="2405270" cy="1532745"/>
            </a:xfrm>
            <a:prstGeom prst="straightConnector1">
              <a:avLst/>
            </a:prstGeom>
            <a:noFill/>
            <a:ln w="38100" cap="flat">
              <a:solidFill>
                <a:schemeClr val="accent1"/>
              </a:solidFill>
              <a:prstDash val="solid"/>
              <a:miter lim="800000"/>
              <a:headEnd w="lg" len="lg"/>
              <a:tailEnd type="stealth" w="lg" len="lg"/>
            </a:ln>
            <a:effectLst/>
            <a:sp3d/>
          </p:spPr>
          <p:style>
            <a:lnRef idx="0">
              <a:scrgbClr r="0" g="0" b="0"/>
            </a:lnRef>
            <a:fillRef idx="0">
              <a:scrgbClr r="0" g="0" b="0"/>
            </a:fillRef>
            <a:effectRef idx="0">
              <a:scrgbClr r="0" g="0" b="0"/>
            </a:effectRef>
            <a:fontRef idx="none"/>
          </p:style>
        </p:cxnSp>
        <p:sp>
          <p:nvSpPr>
            <p:cNvPr id="21" name="Rectangle: Rounded Corners 20">
              <a:extLst>
                <a:ext uri="{FF2B5EF4-FFF2-40B4-BE49-F238E27FC236}">
                  <a16:creationId xmlns:a16="http://schemas.microsoft.com/office/drawing/2014/main" id="{8555FAD4-5CF9-C5AE-ACBE-697EB0B83996}"/>
                </a:ext>
              </a:extLst>
            </p:cNvPr>
            <p:cNvSpPr/>
            <p:nvPr/>
          </p:nvSpPr>
          <p:spPr>
            <a:xfrm>
              <a:off x="2534316" y="6137171"/>
              <a:ext cx="19371527" cy="1761602"/>
            </a:xfrm>
            <a:prstGeom prst="roundRect">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Ink Free" panose="03080402000500000000" pitchFamily="66" charset="0"/>
              </a:endParaRPr>
            </a:p>
          </p:txBody>
        </p:sp>
      </p:grpSp>
    </p:spTree>
    <p:extLst>
      <p:ext uri="{BB962C8B-B14F-4D97-AF65-F5344CB8AC3E}">
        <p14:creationId xmlns:p14="http://schemas.microsoft.com/office/powerpoint/2010/main" val="2232505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9F676-845C-AA13-7C43-7846EC4ECD4E}"/>
              </a:ext>
            </a:extLst>
          </p:cNvPr>
          <p:cNvSpPr>
            <a:spLocks noGrp="1"/>
          </p:cNvSpPr>
          <p:nvPr>
            <p:ph type="title"/>
          </p:nvPr>
        </p:nvSpPr>
        <p:spPr/>
        <p:txBody>
          <a:bodyPr/>
          <a:lstStyle/>
          <a:p>
            <a:r>
              <a:rPr lang="en-US" dirty="0"/>
              <a:t>Let's look at the second one:</a:t>
            </a:r>
          </a:p>
        </p:txBody>
      </p:sp>
      <p:sp>
        <p:nvSpPr>
          <p:cNvPr id="4" name="TextBox 3">
            <a:extLst>
              <a:ext uri="{FF2B5EF4-FFF2-40B4-BE49-F238E27FC236}">
                <a16:creationId xmlns:a16="http://schemas.microsoft.com/office/drawing/2014/main" id="{7B25E64B-8920-C6C1-3A4B-4CF648D97F63}"/>
              </a:ext>
            </a:extLst>
          </p:cNvPr>
          <p:cNvSpPr txBox="1"/>
          <p:nvPr/>
        </p:nvSpPr>
        <p:spPr>
          <a:xfrm>
            <a:off x="838200" y="1910231"/>
            <a:ext cx="9875108" cy="1569660"/>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400" dirty="0">
                <a:latin typeface="Consolas" panose="020B0609020204030204" pitchFamily="49" charset="0"/>
              </a:rPr>
              <a:t>[Survived] </a:t>
            </a:r>
            <a:r>
              <a:rPr lang="en-US" sz="2400" dirty="0" err="1">
                <a:latin typeface="Consolas" panose="020B0609020204030204" pitchFamily="49" charset="0"/>
              </a:rPr>
              <a:t>ConditionalExpression</a:t>
            </a:r>
            <a:endParaRPr lang="en-US" sz="2400" dirty="0">
              <a:latin typeface="Consolas" panose="020B0609020204030204" pitchFamily="49" charset="0"/>
            </a:endParaRPr>
          </a:p>
          <a:p>
            <a:r>
              <a:rPr lang="en-US" sz="2400" dirty="0" err="1">
                <a:latin typeface="Consolas" panose="020B0609020204030204" pitchFamily="49" charset="0"/>
              </a:rPr>
              <a:t>src</a:t>
            </a:r>
            <a:r>
              <a:rPr lang="en-US" sz="2400" dirty="0">
                <a:latin typeface="Consolas" panose="020B0609020204030204" pitchFamily="49" charset="0"/>
              </a:rPr>
              <a:t>/for-midterm/adrian.ts:4:32</a:t>
            </a:r>
          </a:p>
          <a:p>
            <a:r>
              <a:rPr lang="en-US" sz="2400" dirty="0">
                <a:solidFill>
                  <a:srgbClr val="FF0000"/>
                </a:solidFill>
                <a:latin typeface="Consolas" panose="020B0609020204030204" pitchFamily="49" charset="0"/>
              </a:rPr>
              <a:t>-       return </a:t>
            </a:r>
            <a:r>
              <a:rPr lang="en-US" sz="2400" dirty="0" err="1">
                <a:solidFill>
                  <a:srgbClr val="FF0000"/>
                </a:solidFill>
                <a:latin typeface="Consolas" panose="020B0609020204030204" pitchFamily="49" charset="0"/>
              </a:rPr>
              <a:t>list.find</a:t>
            </a:r>
            <a:r>
              <a:rPr lang="en-US" sz="2400" dirty="0">
                <a:solidFill>
                  <a:srgbClr val="FF0000"/>
                </a:solidFill>
                <a:latin typeface="Consolas" panose="020B0609020204030204" pitchFamily="49" charset="0"/>
              </a:rPr>
              <a:t>((item) =&gt; item &gt;= target);</a:t>
            </a:r>
          </a:p>
          <a:p>
            <a:r>
              <a:rPr lang="en-US" sz="2400" dirty="0">
                <a:solidFill>
                  <a:srgbClr val="00B050"/>
                </a:solidFill>
                <a:latin typeface="Consolas" panose="020B0609020204030204" pitchFamily="49" charset="0"/>
              </a:rPr>
              <a:t>+       return </a:t>
            </a:r>
            <a:r>
              <a:rPr lang="en-US" sz="2400" dirty="0" err="1">
                <a:solidFill>
                  <a:srgbClr val="00B050"/>
                </a:solidFill>
                <a:latin typeface="Consolas" panose="020B0609020204030204" pitchFamily="49" charset="0"/>
              </a:rPr>
              <a:t>list.find</a:t>
            </a:r>
            <a:r>
              <a:rPr lang="en-US" sz="2400" dirty="0">
                <a:solidFill>
                  <a:srgbClr val="00B050"/>
                </a:solidFill>
                <a:latin typeface="Consolas" panose="020B0609020204030204" pitchFamily="49" charset="0"/>
              </a:rPr>
              <a:t>((item) =&gt; true);</a:t>
            </a:r>
          </a:p>
        </p:txBody>
      </p:sp>
      <p:sp>
        <p:nvSpPr>
          <p:cNvPr id="3" name="Content Placeholder 2">
            <a:extLst>
              <a:ext uri="{FF2B5EF4-FFF2-40B4-BE49-F238E27FC236}">
                <a16:creationId xmlns:a16="http://schemas.microsoft.com/office/drawing/2014/main" id="{10F5F6BA-677D-F1D2-28E1-901151DEEB2E}"/>
              </a:ext>
            </a:extLst>
          </p:cNvPr>
          <p:cNvSpPr txBox="1">
            <a:spLocks/>
          </p:cNvSpPr>
          <p:nvPr/>
        </p:nvSpPr>
        <p:spPr>
          <a:xfrm>
            <a:off x="838200" y="4000137"/>
            <a:ext cx="8763000" cy="2698837"/>
          </a:xfrm>
          <a:prstGeom prst="rect">
            <a:avLst/>
          </a:prstGeom>
        </p:spPr>
        <p:txBody>
          <a:bodyPr/>
          <a:lstStyle>
            <a:lvl1pPr marL="457200" marR="0" indent="-457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1pPr>
            <a:lvl2pPr marL="990600" marR="0" indent="-5334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2pPr>
            <a:lvl3pPr marL="1554479" marR="0" indent="-640079"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3pPr>
            <a:lvl4pPr marL="2082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4pPr>
            <a:lvl5pPr marL="25400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5pPr>
            <a:lvl6pPr marL="29972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6pPr>
            <a:lvl7pPr marL="34544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7pPr>
            <a:lvl8pPr marL="39116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8pPr>
            <a:lvl9pPr marL="4368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9pPr>
          </a:lstStyle>
          <a:p>
            <a:pPr hangingPunct="1"/>
            <a:r>
              <a:rPr lang="en-US" sz="2800" dirty="0"/>
              <a:t>How does this mutant behave differently from the original?</a:t>
            </a:r>
          </a:p>
          <a:p>
            <a:pPr hangingPunct="1"/>
            <a:r>
              <a:rPr lang="en-US" sz="2800" dirty="0"/>
              <a:t>Answer: This mutant always returns the first element of the list</a:t>
            </a:r>
          </a:p>
          <a:p>
            <a:pPr hangingPunct="1"/>
            <a:r>
              <a:rPr lang="en-US" sz="2800" dirty="0"/>
              <a:t>Remedy: Add a test that searches for something that is NOT the first element in the input?</a:t>
            </a:r>
          </a:p>
        </p:txBody>
      </p:sp>
    </p:spTree>
    <p:extLst>
      <p:ext uri="{BB962C8B-B14F-4D97-AF65-F5344CB8AC3E}">
        <p14:creationId xmlns:p14="http://schemas.microsoft.com/office/powerpoint/2010/main" val="1621888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70FB3-1057-7A33-FC43-A7D9987E1C3E}"/>
              </a:ext>
            </a:extLst>
          </p:cNvPr>
          <p:cNvSpPr>
            <a:spLocks noGrp="1"/>
          </p:cNvSpPr>
          <p:nvPr>
            <p:ph type="title"/>
          </p:nvPr>
        </p:nvSpPr>
        <p:spPr/>
        <p:txBody>
          <a:bodyPr/>
          <a:lstStyle/>
          <a:p>
            <a:r>
              <a:rPr lang="en-US" dirty="0"/>
              <a:t>Here's one test that will cause the mutant to be killed.</a:t>
            </a:r>
          </a:p>
        </p:txBody>
      </p:sp>
      <p:sp>
        <p:nvSpPr>
          <p:cNvPr id="4" name="TextBox 3">
            <a:extLst>
              <a:ext uri="{FF2B5EF4-FFF2-40B4-BE49-F238E27FC236}">
                <a16:creationId xmlns:a16="http://schemas.microsoft.com/office/drawing/2014/main" id="{343A3FC9-7A98-DA25-7371-25A3B5798B97}"/>
              </a:ext>
            </a:extLst>
          </p:cNvPr>
          <p:cNvSpPr txBox="1"/>
          <p:nvPr/>
        </p:nvSpPr>
        <p:spPr>
          <a:xfrm>
            <a:off x="838200" y="2068949"/>
            <a:ext cx="9732793" cy="1446550"/>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20" tIns="45720" rIns="45720" bIns="45720" numCol="1" spcCol="38100" rtlCol="0" anchor="t">
            <a:spAutoFit/>
          </a:bodyPr>
          <a:lstStyle/>
          <a:p>
            <a:r>
              <a:rPr lang="en-US" sz="2200" dirty="0">
                <a:solidFill>
                  <a:srgbClr val="3B3B3B"/>
                </a:solidFill>
                <a:latin typeface="Consolas" panose="020B0609020204030204" pitchFamily="49" charset="0"/>
              </a:rPr>
              <a:t>  </a:t>
            </a:r>
            <a:r>
              <a:rPr lang="en-US" sz="2200" dirty="0">
                <a:solidFill>
                  <a:srgbClr val="795E26"/>
                </a:solidFill>
                <a:latin typeface="Consolas" panose="020B0609020204030204" pitchFamily="49" charset="0"/>
              </a:rPr>
              <a:t>test</a:t>
            </a:r>
            <a:r>
              <a:rPr lang="en-US" sz="2200" dirty="0">
                <a:solidFill>
                  <a:srgbClr val="3B3B3B"/>
                </a:solidFill>
                <a:latin typeface="Consolas" panose="020B0609020204030204" pitchFamily="49" charset="0"/>
              </a:rPr>
              <a:t>(</a:t>
            </a:r>
            <a:r>
              <a:rPr lang="en-US" sz="2200" dirty="0">
                <a:solidFill>
                  <a:srgbClr val="A31515"/>
                </a:solidFill>
                <a:latin typeface="Consolas" panose="020B0609020204030204" pitchFamily="49" charset="0"/>
              </a:rPr>
              <a:t>"should return the second element of the list"</a:t>
            </a:r>
            <a:r>
              <a:rPr lang="en-US" sz="2200" dirty="0">
                <a:solidFill>
                  <a:srgbClr val="3B3B3B"/>
                </a:solidFill>
                <a:latin typeface="Consolas" panose="020B0609020204030204" pitchFamily="49" charset="0"/>
              </a:rPr>
              <a:t>, () </a:t>
            </a:r>
            <a:r>
              <a:rPr lang="en-US" sz="2200" dirty="0">
                <a:solidFill>
                  <a:srgbClr val="0000FF"/>
                </a:solidFill>
                <a:latin typeface="Consolas" panose="020B0609020204030204" pitchFamily="49" charset="0"/>
              </a:rPr>
              <a:t>=&gt;</a:t>
            </a:r>
            <a:r>
              <a:rPr lang="en-US" sz="2200" dirty="0">
                <a:solidFill>
                  <a:srgbClr val="3B3B3B"/>
                </a:solidFill>
                <a:latin typeface="Consolas" panose="020B0609020204030204" pitchFamily="49" charset="0"/>
              </a:rPr>
              <a:t> {</a:t>
            </a:r>
          </a:p>
          <a:p>
            <a:r>
              <a:rPr lang="en-US" sz="2200" dirty="0">
                <a:solidFill>
                  <a:srgbClr val="3B3B3B"/>
                </a:solidFill>
                <a:latin typeface="Consolas" panose="020B0609020204030204" pitchFamily="49" charset="0"/>
              </a:rPr>
              <a:t>    </a:t>
            </a:r>
            <a:r>
              <a:rPr lang="en-US" sz="2200" dirty="0">
                <a:solidFill>
                  <a:srgbClr val="795E26"/>
                </a:solidFill>
                <a:latin typeface="Consolas" panose="020B0609020204030204" pitchFamily="49" charset="0"/>
              </a:rPr>
              <a:t>expect</a:t>
            </a:r>
            <a:r>
              <a:rPr lang="en-US" sz="2200" dirty="0">
                <a:solidFill>
                  <a:srgbClr val="3B3B3B"/>
                </a:solidFill>
                <a:latin typeface="Consolas" panose="020B0609020204030204" pitchFamily="49" charset="0"/>
              </a:rPr>
              <a:t>(</a:t>
            </a:r>
            <a:r>
              <a:rPr lang="en-US" sz="2200" dirty="0">
                <a:solidFill>
                  <a:srgbClr val="795E26"/>
                </a:solidFill>
                <a:latin typeface="Consolas" panose="020B0609020204030204" pitchFamily="49" charset="0"/>
              </a:rPr>
              <a:t>search</a:t>
            </a:r>
            <a:r>
              <a:rPr lang="en-US" sz="2200" dirty="0">
                <a:solidFill>
                  <a:srgbClr val="3B3B3B"/>
                </a:solidFill>
                <a:latin typeface="Consolas" panose="020B0609020204030204" pitchFamily="49" charset="0"/>
              </a:rPr>
              <a:t>([</a:t>
            </a:r>
            <a:r>
              <a:rPr lang="en-US" sz="2200" dirty="0">
                <a:solidFill>
                  <a:srgbClr val="098658"/>
                </a:solidFill>
                <a:latin typeface="Consolas" panose="020B0609020204030204" pitchFamily="49" charset="0"/>
              </a:rPr>
              <a:t>5</a:t>
            </a:r>
            <a:r>
              <a:rPr lang="en-US" sz="2200" dirty="0">
                <a:solidFill>
                  <a:srgbClr val="3B3B3B"/>
                </a:solidFill>
                <a:latin typeface="Consolas" panose="020B0609020204030204" pitchFamily="49" charset="0"/>
              </a:rPr>
              <a:t>, </a:t>
            </a:r>
            <a:r>
              <a:rPr lang="en-US" sz="2200" dirty="0">
                <a:solidFill>
                  <a:srgbClr val="098658"/>
                </a:solidFill>
                <a:latin typeface="Consolas" panose="020B0609020204030204" pitchFamily="49" charset="0"/>
              </a:rPr>
              <a:t>7</a:t>
            </a:r>
            <a:r>
              <a:rPr lang="en-US" sz="2200" dirty="0">
                <a:solidFill>
                  <a:srgbClr val="3B3B3B"/>
                </a:solidFill>
                <a:latin typeface="Consolas" panose="020B0609020204030204" pitchFamily="49" charset="0"/>
              </a:rPr>
              <a:t>, </a:t>
            </a:r>
            <a:r>
              <a:rPr lang="en-US" sz="2200" dirty="0">
                <a:solidFill>
                  <a:srgbClr val="098658"/>
                </a:solidFill>
                <a:latin typeface="Consolas" panose="020B0609020204030204" pitchFamily="49" charset="0"/>
              </a:rPr>
              <a:t>9</a:t>
            </a:r>
            <a:r>
              <a:rPr lang="en-US" sz="2200" dirty="0">
                <a:solidFill>
                  <a:srgbClr val="3B3B3B"/>
                </a:solidFill>
                <a:latin typeface="Consolas" panose="020B0609020204030204" pitchFamily="49" charset="0"/>
              </a:rPr>
              <a:t>], </a:t>
            </a:r>
            <a:r>
              <a:rPr lang="en-US" sz="2200" dirty="0">
                <a:solidFill>
                  <a:srgbClr val="098658"/>
                </a:solidFill>
                <a:latin typeface="Consolas" panose="020B0609020204030204" pitchFamily="49" charset="0"/>
              </a:rPr>
              <a:t>6</a:t>
            </a:r>
            <a:r>
              <a:rPr lang="en-US" sz="2200" dirty="0">
                <a:solidFill>
                  <a:srgbClr val="3B3B3B"/>
                </a:solidFill>
                <a:latin typeface="Consolas" panose="020B0609020204030204" pitchFamily="49" charset="0"/>
              </a:rPr>
              <a:t>)).</a:t>
            </a:r>
            <a:r>
              <a:rPr lang="en-US" sz="2200" dirty="0" err="1">
                <a:solidFill>
                  <a:srgbClr val="795E26"/>
                </a:solidFill>
                <a:latin typeface="Consolas" panose="020B0609020204030204" pitchFamily="49" charset="0"/>
              </a:rPr>
              <a:t>toBe</a:t>
            </a:r>
            <a:r>
              <a:rPr lang="en-US" sz="2200" dirty="0">
                <a:solidFill>
                  <a:srgbClr val="3B3B3B"/>
                </a:solidFill>
                <a:latin typeface="Consolas" panose="020B0609020204030204" pitchFamily="49" charset="0"/>
              </a:rPr>
              <a:t>(</a:t>
            </a:r>
            <a:r>
              <a:rPr lang="en-US" sz="2200" dirty="0">
                <a:solidFill>
                  <a:srgbClr val="098658"/>
                </a:solidFill>
                <a:latin typeface="Consolas" panose="020B0609020204030204" pitchFamily="49" charset="0"/>
              </a:rPr>
              <a:t>7</a:t>
            </a:r>
            <a:r>
              <a:rPr lang="en-US" sz="2200" dirty="0">
                <a:solidFill>
                  <a:srgbClr val="3B3B3B"/>
                </a:solidFill>
                <a:latin typeface="Consolas" panose="020B0609020204030204" pitchFamily="49" charset="0"/>
              </a:rPr>
              <a:t>);</a:t>
            </a:r>
          </a:p>
          <a:p>
            <a:r>
              <a:rPr lang="en-US" sz="2200" dirty="0">
                <a:solidFill>
                  <a:srgbClr val="3B3B3B"/>
                </a:solidFill>
                <a:latin typeface="Consolas" panose="020B0609020204030204" pitchFamily="49" charset="0"/>
              </a:rPr>
              <a:t>  });</a:t>
            </a:r>
          </a:p>
          <a:p>
            <a:pPr hangingPunct="0"/>
            <a:endParaRPr lang="en-US" sz="2200" dirty="0">
              <a:solidFill>
                <a:srgbClr val="000000"/>
              </a:solidFill>
              <a:latin typeface="+mj-lt"/>
              <a:ea typeface="+mj-ea"/>
              <a:cs typeface="+mj-cs"/>
              <a:sym typeface="Calibri"/>
            </a:endParaRPr>
          </a:p>
        </p:txBody>
      </p:sp>
    </p:spTree>
    <p:extLst>
      <p:ext uri="{BB962C8B-B14F-4D97-AF65-F5344CB8AC3E}">
        <p14:creationId xmlns:p14="http://schemas.microsoft.com/office/powerpoint/2010/main" val="26227531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94FC2-1419-5C03-C709-353179FF5D69}"/>
              </a:ext>
            </a:extLst>
          </p:cNvPr>
          <p:cNvSpPr>
            <a:spLocks noGrp="1"/>
          </p:cNvSpPr>
          <p:nvPr>
            <p:ph type="title"/>
          </p:nvPr>
        </p:nvSpPr>
        <p:spPr/>
        <p:txBody>
          <a:bodyPr/>
          <a:lstStyle/>
          <a:p>
            <a:r>
              <a:rPr lang="en-US" dirty="0"/>
              <a:t>What about the other mutant?</a:t>
            </a:r>
          </a:p>
        </p:txBody>
      </p:sp>
      <p:sp>
        <p:nvSpPr>
          <p:cNvPr id="4" name="TextBox 3">
            <a:extLst>
              <a:ext uri="{FF2B5EF4-FFF2-40B4-BE49-F238E27FC236}">
                <a16:creationId xmlns:a16="http://schemas.microsoft.com/office/drawing/2014/main" id="{86B43FE4-09FA-20CC-45EA-0BDA89972D8E}"/>
              </a:ext>
            </a:extLst>
          </p:cNvPr>
          <p:cNvSpPr txBox="1"/>
          <p:nvPr/>
        </p:nvSpPr>
        <p:spPr>
          <a:xfrm>
            <a:off x="838200" y="1845872"/>
            <a:ext cx="8219303" cy="1446550"/>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200" dirty="0">
                <a:latin typeface="Consolas" panose="020B0609020204030204" pitchFamily="49" charset="0"/>
              </a:rPr>
              <a:t>[Survived] </a:t>
            </a:r>
            <a:r>
              <a:rPr lang="en-US" sz="2200" dirty="0" err="1">
                <a:latin typeface="Consolas" panose="020B0609020204030204" pitchFamily="49" charset="0"/>
              </a:rPr>
              <a:t>EqualityOperator</a:t>
            </a:r>
            <a:endParaRPr lang="en-US" sz="2200" dirty="0">
              <a:latin typeface="Consolas" panose="020B0609020204030204" pitchFamily="49" charset="0"/>
            </a:endParaRPr>
          </a:p>
          <a:p>
            <a:r>
              <a:rPr lang="en-US" sz="2200" dirty="0" err="1">
                <a:latin typeface="Consolas" panose="020B0609020204030204" pitchFamily="49" charset="0"/>
              </a:rPr>
              <a:t>src</a:t>
            </a:r>
            <a:r>
              <a:rPr lang="en-US" sz="2200" dirty="0">
                <a:latin typeface="Consolas" panose="020B0609020204030204" pitchFamily="49" charset="0"/>
              </a:rPr>
              <a:t>/for-midterm/adrian.ts:4:32</a:t>
            </a:r>
          </a:p>
          <a:p>
            <a:r>
              <a:rPr lang="en-US" sz="2200" dirty="0">
                <a:solidFill>
                  <a:srgbClr val="FF0000"/>
                </a:solidFill>
                <a:latin typeface="Consolas" panose="020B0609020204030204" pitchFamily="49" charset="0"/>
              </a:rPr>
              <a:t>-       return </a:t>
            </a:r>
            <a:r>
              <a:rPr lang="en-US" sz="2200" dirty="0" err="1">
                <a:solidFill>
                  <a:srgbClr val="FF0000"/>
                </a:solidFill>
                <a:latin typeface="Consolas" panose="020B0609020204030204" pitchFamily="49" charset="0"/>
              </a:rPr>
              <a:t>list.find</a:t>
            </a:r>
            <a:r>
              <a:rPr lang="en-US" sz="2200" dirty="0">
                <a:solidFill>
                  <a:srgbClr val="FF0000"/>
                </a:solidFill>
                <a:latin typeface="Consolas" panose="020B0609020204030204" pitchFamily="49" charset="0"/>
              </a:rPr>
              <a:t>((item) =&gt; item &gt;= target);</a:t>
            </a:r>
          </a:p>
          <a:p>
            <a:r>
              <a:rPr lang="en-US" sz="2200" dirty="0">
                <a:solidFill>
                  <a:srgbClr val="00B050"/>
                </a:solidFill>
                <a:latin typeface="Consolas" panose="020B0609020204030204" pitchFamily="49" charset="0"/>
              </a:rPr>
              <a:t>+       return </a:t>
            </a:r>
            <a:r>
              <a:rPr lang="en-US" sz="2200" dirty="0" err="1">
                <a:solidFill>
                  <a:srgbClr val="00B050"/>
                </a:solidFill>
                <a:latin typeface="Consolas" panose="020B0609020204030204" pitchFamily="49" charset="0"/>
              </a:rPr>
              <a:t>list.find</a:t>
            </a:r>
            <a:r>
              <a:rPr lang="en-US" sz="2200" dirty="0">
                <a:solidFill>
                  <a:srgbClr val="00B050"/>
                </a:solidFill>
                <a:latin typeface="Consolas" panose="020B0609020204030204" pitchFamily="49" charset="0"/>
              </a:rPr>
              <a:t>((item) =&gt; item &gt; target);</a:t>
            </a:r>
            <a:endParaRPr lang="en-US" sz="2200" dirty="0"/>
          </a:p>
        </p:txBody>
      </p:sp>
      <p:sp>
        <p:nvSpPr>
          <p:cNvPr id="6" name="Content Placeholder 2">
            <a:extLst>
              <a:ext uri="{FF2B5EF4-FFF2-40B4-BE49-F238E27FC236}">
                <a16:creationId xmlns:a16="http://schemas.microsoft.com/office/drawing/2014/main" id="{600D241B-FCC6-B31F-ADC1-C80A01381F43}"/>
              </a:ext>
            </a:extLst>
          </p:cNvPr>
          <p:cNvSpPr txBox="1">
            <a:spLocks/>
          </p:cNvSpPr>
          <p:nvPr/>
        </p:nvSpPr>
        <p:spPr>
          <a:xfrm>
            <a:off x="838200" y="4000137"/>
            <a:ext cx="8763000" cy="2748533"/>
          </a:xfrm>
          <a:prstGeom prst="rect">
            <a:avLst/>
          </a:prstGeom>
        </p:spPr>
        <p:txBody>
          <a:bodyPr/>
          <a:lstStyle>
            <a:lvl1pPr marL="457200" marR="0" indent="-457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1pPr>
            <a:lvl2pPr marL="990600" marR="0" indent="-5334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2pPr>
            <a:lvl3pPr marL="1554479" marR="0" indent="-640079"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3pPr>
            <a:lvl4pPr marL="2082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4pPr>
            <a:lvl5pPr marL="25400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5pPr>
            <a:lvl6pPr marL="29972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6pPr>
            <a:lvl7pPr marL="34544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7pPr>
            <a:lvl8pPr marL="39116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8pPr>
            <a:lvl9pPr marL="4368800" marR="0" indent="-711200" algn="l" defTabSz="1828800" rtl="0" latinLnBrk="0">
              <a:lnSpc>
                <a:spcPct val="90000"/>
              </a:lnSpc>
              <a:spcBef>
                <a:spcPts val="2000"/>
              </a:spcBef>
              <a:spcAft>
                <a:spcPts val="0"/>
              </a:spcAft>
              <a:buClrTx/>
              <a:buSzPct val="100000"/>
              <a:buFont typeface="Arial"/>
              <a:buChar char="•"/>
              <a:tabLst/>
              <a:defRPr sz="5600" b="0" i="0" u="none" strike="noStrike" cap="none" spc="0" baseline="0">
                <a:solidFill>
                  <a:srgbClr val="000000"/>
                </a:solidFill>
                <a:uFillTx/>
                <a:latin typeface="+mj-lt"/>
                <a:ea typeface="+mj-ea"/>
                <a:cs typeface="+mj-cs"/>
                <a:sym typeface="Calibri"/>
              </a:defRPr>
            </a:lvl9pPr>
          </a:lstStyle>
          <a:p>
            <a:pPr hangingPunct="1"/>
            <a:r>
              <a:rPr lang="en-US" sz="2800" dirty="0"/>
              <a:t>How does this mutant behave differently from the original?</a:t>
            </a:r>
          </a:p>
          <a:p>
            <a:pPr hangingPunct="1"/>
            <a:r>
              <a:rPr lang="en-US" sz="2800" dirty="0"/>
              <a:t>Answer: This mutant returns the first element of the list that is </a:t>
            </a:r>
            <a:r>
              <a:rPr lang="en-US" sz="2800" dirty="0">
                <a:solidFill>
                  <a:srgbClr val="FF0000"/>
                </a:solidFill>
              </a:rPr>
              <a:t>larger</a:t>
            </a:r>
            <a:r>
              <a:rPr lang="en-US" sz="2800" dirty="0"/>
              <a:t> than the original</a:t>
            </a:r>
          </a:p>
          <a:p>
            <a:pPr hangingPunct="1"/>
            <a:r>
              <a:rPr lang="en-US" sz="2800" dirty="0"/>
              <a:t>Remedy: Add a test where the input list included an “equal” item before a larger item</a:t>
            </a:r>
          </a:p>
        </p:txBody>
      </p:sp>
    </p:spTree>
    <p:extLst>
      <p:ext uri="{BB962C8B-B14F-4D97-AF65-F5344CB8AC3E}">
        <p14:creationId xmlns:p14="http://schemas.microsoft.com/office/powerpoint/2010/main" val="261653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9E186-D46D-AB72-2799-EF993F03EF44}"/>
              </a:ext>
            </a:extLst>
          </p:cNvPr>
          <p:cNvSpPr>
            <a:spLocks noGrp="1"/>
          </p:cNvSpPr>
          <p:nvPr>
            <p:ph type="title"/>
          </p:nvPr>
        </p:nvSpPr>
        <p:spPr/>
        <p:txBody>
          <a:bodyPr/>
          <a:lstStyle/>
          <a:p>
            <a:r>
              <a:rPr lang="en-US" dirty="0"/>
              <a:t>Here's one test that will catch that mutant</a:t>
            </a:r>
          </a:p>
        </p:txBody>
      </p:sp>
      <p:sp>
        <p:nvSpPr>
          <p:cNvPr id="4" name="TextBox 3">
            <a:extLst>
              <a:ext uri="{FF2B5EF4-FFF2-40B4-BE49-F238E27FC236}">
                <a16:creationId xmlns:a16="http://schemas.microsoft.com/office/drawing/2014/main" id="{3E229CB5-D4EF-EC3D-16E3-6CFCCBA2A754}"/>
              </a:ext>
            </a:extLst>
          </p:cNvPr>
          <p:cNvSpPr txBox="1"/>
          <p:nvPr/>
        </p:nvSpPr>
        <p:spPr>
          <a:xfrm>
            <a:off x="838200" y="2163627"/>
            <a:ext cx="10515600" cy="1107996"/>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200" dirty="0">
                <a:solidFill>
                  <a:srgbClr val="795E26"/>
                </a:solidFill>
                <a:latin typeface="Consolas" panose="020B0609020204030204" pitchFamily="49" charset="0"/>
              </a:rPr>
              <a:t>test</a:t>
            </a:r>
            <a:r>
              <a:rPr lang="en-US" sz="2200" dirty="0">
                <a:solidFill>
                  <a:srgbClr val="3B3B3B"/>
                </a:solidFill>
                <a:latin typeface="Consolas" panose="020B0609020204030204" pitchFamily="49" charset="0"/>
              </a:rPr>
              <a:t>(</a:t>
            </a:r>
            <a:r>
              <a:rPr lang="en-US" sz="2200" dirty="0">
                <a:solidFill>
                  <a:srgbClr val="A31515"/>
                </a:solidFill>
                <a:latin typeface="Consolas" panose="020B0609020204030204" pitchFamily="49" charset="0"/>
              </a:rPr>
              <a:t>"try target that is equal to some item in the list"</a:t>
            </a:r>
            <a:r>
              <a:rPr lang="en-US" sz="2200" dirty="0">
                <a:solidFill>
                  <a:srgbClr val="3B3B3B"/>
                </a:solidFill>
                <a:latin typeface="Consolas" panose="020B0609020204030204" pitchFamily="49" charset="0"/>
              </a:rPr>
              <a:t>, () </a:t>
            </a:r>
            <a:r>
              <a:rPr lang="en-US" sz="2200" dirty="0">
                <a:solidFill>
                  <a:srgbClr val="0000FF"/>
                </a:solidFill>
                <a:latin typeface="Consolas" panose="020B0609020204030204" pitchFamily="49" charset="0"/>
              </a:rPr>
              <a:t>=&gt;</a:t>
            </a:r>
            <a:r>
              <a:rPr lang="en-US" sz="2200" dirty="0">
                <a:solidFill>
                  <a:srgbClr val="3B3B3B"/>
                </a:solidFill>
                <a:latin typeface="Consolas" panose="020B0609020204030204" pitchFamily="49" charset="0"/>
              </a:rPr>
              <a:t> {</a:t>
            </a:r>
          </a:p>
          <a:p>
            <a:r>
              <a:rPr lang="en-US" sz="2200" dirty="0">
                <a:solidFill>
                  <a:srgbClr val="3B3B3B"/>
                </a:solidFill>
                <a:latin typeface="Consolas" panose="020B0609020204030204" pitchFamily="49" charset="0"/>
              </a:rPr>
              <a:t>    </a:t>
            </a:r>
            <a:r>
              <a:rPr lang="en-US" sz="2200" dirty="0">
                <a:solidFill>
                  <a:srgbClr val="795E26"/>
                </a:solidFill>
                <a:latin typeface="Consolas" panose="020B0609020204030204" pitchFamily="49" charset="0"/>
              </a:rPr>
              <a:t>expect</a:t>
            </a:r>
            <a:r>
              <a:rPr lang="en-US" sz="2200" dirty="0">
                <a:solidFill>
                  <a:srgbClr val="3B3B3B"/>
                </a:solidFill>
                <a:latin typeface="Consolas" panose="020B0609020204030204" pitchFamily="49" charset="0"/>
              </a:rPr>
              <a:t>(</a:t>
            </a:r>
            <a:r>
              <a:rPr lang="en-US" sz="2200" dirty="0">
                <a:solidFill>
                  <a:srgbClr val="795E26"/>
                </a:solidFill>
                <a:latin typeface="Consolas" panose="020B0609020204030204" pitchFamily="49" charset="0"/>
              </a:rPr>
              <a:t>search</a:t>
            </a:r>
            <a:r>
              <a:rPr lang="en-US" sz="2200" dirty="0">
                <a:solidFill>
                  <a:srgbClr val="3B3B3B"/>
                </a:solidFill>
                <a:latin typeface="Consolas" panose="020B0609020204030204" pitchFamily="49" charset="0"/>
              </a:rPr>
              <a:t>([</a:t>
            </a:r>
            <a:r>
              <a:rPr lang="en-US" sz="2200" dirty="0">
                <a:solidFill>
                  <a:srgbClr val="098658"/>
                </a:solidFill>
                <a:latin typeface="Consolas" panose="020B0609020204030204" pitchFamily="49" charset="0"/>
              </a:rPr>
              <a:t>5</a:t>
            </a:r>
            <a:r>
              <a:rPr lang="en-US" sz="2200" dirty="0">
                <a:solidFill>
                  <a:srgbClr val="3B3B3B"/>
                </a:solidFill>
                <a:latin typeface="Consolas" panose="020B0609020204030204" pitchFamily="49" charset="0"/>
              </a:rPr>
              <a:t>, </a:t>
            </a:r>
            <a:r>
              <a:rPr lang="en-US" sz="2200" dirty="0">
                <a:solidFill>
                  <a:srgbClr val="098658"/>
                </a:solidFill>
                <a:latin typeface="Consolas" panose="020B0609020204030204" pitchFamily="49" charset="0"/>
              </a:rPr>
              <a:t>7</a:t>
            </a:r>
            <a:r>
              <a:rPr lang="en-US" sz="2200" dirty="0">
                <a:solidFill>
                  <a:srgbClr val="3B3B3B"/>
                </a:solidFill>
                <a:latin typeface="Consolas" panose="020B0609020204030204" pitchFamily="49" charset="0"/>
              </a:rPr>
              <a:t>, </a:t>
            </a:r>
            <a:r>
              <a:rPr lang="en-US" sz="2200" dirty="0">
                <a:solidFill>
                  <a:srgbClr val="098658"/>
                </a:solidFill>
                <a:latin typeface="Consolas" panose="020B0609020204030204" pitchFamily="49" charset="0"/>
              </a:rPr>
              <a:t>9</a:t>
            </a:r>
            <a:r>
              <a:rPr lang="en-US" sz="2200" dirty="0">
                <a:solidFill>
                  <a:srgbClr val="3B3B3B"/>
                </a:solidFill>
                <a:latin typeface="Consolas" panose="020B0609020204030204" pitchFamily="49" charset="0"/>
              </a:rPr>
              <a:t>], </a:t>
            </a:r>
            <a:r>
              <a:rPr lang="en-US" sz="2200" dirty="0">
                <a:solidFill>
                  <a:srgbClr val="098658"/>
                </a:solidFill>
                <a:latin typeface="Consolas" panose="020B0609020204030204" pitchFamily="49" charset="0"/>
              </a:rPr>
              <a:t>7</a:t>
            </a:r>
            <a:r>
              <a:rPr lang="en-US" sz="2200" dirty="0">
                <a:solidFill>
                  <a:srgbClr val="3B3B3B"/>
                </a:solidFill>
                <a:latin typeface="Consolas" panose="020B0609020204030204" pitchFamily="49" charset="0"/>
              </a:rPr>
              <a:t>)).</a:t>
            </a:r>
            <a:r>
              <a:rPr lang="en-US" sz="2200" dirty="0" err="1">
                <a:solidFill>
                  <a:srgbClr val="795E26"/>
                </a:solidFill>
                <a:latin typeface="Consolas" panose="020B0609020204030204" pitchFamily="49" charset="0"/>
              </a:rPr>
              <a:t>toBe</a:t>
            </a:r>
            <a:r>
              <a:rPr lang="en-US" sz="2200" dirty="0">
                <a:solidFill>
                  <a:srgbClr val="3B3B3B"/>
                </a:solidFill>
                <a:latin typeface="Consolas" panose="020B0609020204030204" pitchFamily="49" charset="0"/>
              </a:rPr>
              <a:t>(</a:t>
            </a:r>
            <a:r>
              <a:rPr lang="en-US" sz="2200" dirty="0">
                <a:solidFill>
                  <a:srgbClr val="098658"/>
                </a:solidFill>
                <a:latin typeface="Consolas" panose="020B0609020204030204" pitchFamily="49" charset="0"/>
              </a:rPr>
              <a:t>7</a:t>
            </a:r>
            <a:r>
              <a:rPr lang="en-US" sz="2200" dirty="0">
                <a:solidFill>
                  <a:srgbClr val="3B3B3B"/>
                </a:solidFill>
                <a:latin typeface="Consolas" panose="020B0609020204030204" pitchFamily="49" charset="0"/>
              </a:rPr>
              <a:t>);</a:t>
            </a:r>
          </a:p>
          <a:p>
            <a:r>
              <a:rPr lang="en-US" sz="2200" dirty="0">
                <a:solidFill>
                  <a:srgbClr val="3B3B3B"/>
                </a:solidFill>
                <a:latin typeface="Consolas" panose="020B0609020204030204" pitchFamily="49" charset="0"/>
              </a:rPr>
              <a:t>  });</a:t>
            </a:r>
          </a:p>
        </p:txBody>
      </p:sp>
    </p:spTree>
    <p:extLst>
      <p:ext uri="{BB962C8B-B14F-4D97-AF65-F5344CB8AC3E}">
        <p14:creationId xmlns:p14="http://schemas.microsoft.com/office/powerpoint/2010/main" val="40658047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7" name="Use Mutation Analysis While Writing Tests"/>
          <p:cNvSpPr txBox="1">
            <a:spLocks noGrp="1"/>
          </p:cNvSpPr>
          <p:nvPr>
            <p:ph type="title"/>
          </p:nvPr>
        </p:nvSpPr>
        <p:spPr>
          <a:prstGeom prst="rect">
            <a:avLst/>
          </a:prstGeom>
        </p:spPr>
        <p:txBody>
          <a:bodyPr/>
          <a:lstStyle/>
          <a:p>
            <a:r>
              <a:t>Use Mutation Analysis While Writing Tests</a:t>
            </a:r>
          </a:p>
        </p:txBody>
      </p:sp>
      <p:sp>
        <p:nvSpPr>
          <p:cNvPr id="848" name="When you feel “done” writing tests, run a mutation analysis…"/>
          <p:cNvSpPr txBox="1">
            <a:spLocks noGrp="1"/>
          </p:cNvSpPr>
          <p:nvPr>
            <p:ph type="body" idx="1"/>
          </p:nvPr>
        </p:nvSpPr>
        <p:spPr>
          <a:prstGeom prst="rect">
            <a:avLst/>
          </a:prstGeom>
        </p:spPr>
        <p:txBody>
          <a:bodyPr/>
          <a:lstStyle/>
          <a:p>
            <a:r>
              <a:rPr dirty="0"/>
              <a:t>When you feel “done” writing tests, run a mutation analysis</a:t>
            </a:r>
          </a:p>
          <a:p>
            <a:r>
              <a:rPr dirty="0"/>
              <a:t>Inspect undetected mutants, and try to </a:t>
            </a:r>
            <a:r>
              <a:rPr lang="en-US" dirty="0"/>
              <a:t>write tests that will make those mutants fail.</a:t>
            </a:r>
            <a:endParaRPr dirty="0"/>
          </a:p>
        </p:txBody>
      </p:sp>
      <p:sp>
        <p:nvSpPr>
          <p:cNvPr id="849" name="Slide Number"/>
          <p:cNvSpPr txBox="1">
            <a:spLocks noGrp="1"/>
          </p:cNvSpPr>
          <p:nvPr>
            <p:ph type="sldNum" sz="quarter" idx="2"/>
          </p:nvPr>
        </p:nvSpPr>
        <p:spPr>
          <a:xfrm>
            <a:off x="22203052" y="12835870"/>
            <a:ext cx="504548" cy="483910"/>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8288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41</a:t>
            </a:fld>
            <a:endParaRPr/>
          </a:p>
        </p:txBody>
      </p:sp>
      <p:pic>
        <p:nvPicPr>
          <p:cNvPr id="850" name="Image" descr="Image"/>
          <p:cNvPicPr>
            <a:picLocks noChangeAspect="1"/>
          </p:cNvPicPr>
          <p:nvPr/>
        </p:nvPicPr>
        <p:blipFill>
          <a:blip r:embed="rId3"/>
          <a:stretch>
            <a:fillRect/>
          </a:stretch>
        </p:blipFill>
        <p:spPr>
          <a:xfrm>
            <a:off x="2641600" y="3626755"/>
            <a:ext cx="6908801" cy="2305051"/>
          </a:xfrm>
          <a:prstGeom prst="rect">
            <a:avLst/>
          </a:prstGeom>
          <a:ln w="25400">
            <a:solidFill>
              <a:schemeClr val="accent1"/>
            </a:solidFill>
            <a:miter/>
          </a:ln>
        </p:spPr>
      </p:pic>
      <p:sp>
        <p:nvSpPr>
          <p:cNvPr id="851" name="Detailed mutation report for “overlaps” method - two mutants were not detected!"/>
          <p:cNvSpPr txBox="1"/>
          <p:nvPr/>
        </p:nvSpPr>
        <p:spPr>
          <a:xfrm>
            <a:off x="2447065" y="6007840"/>
            <a:ext cx="4059125" cy="230832"/>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45720" bIns="45720">
            <a:spAutoFit/>
          </a:bodyPr>
          <a:lstStyle/>
          <a:p>
            <a:r>
              <a:rPr sz="900"/>
              <a:t>Detailed mutation report for “overlaps” method - two mutants were not detected!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99E53-0833-01EC-2894-06677687ED1F}"/>
            </a:ext>
          </a:extLst>
        </p:cNvPr>
        <p:cNvGrpSpPr/>
        <p:nvPr/>
      </p:nvGrpSpPr>
      <p:grpSpPr>
        <a:xfrm>
          <a:off x="0" y="0"/>
          <a:ext cx="0" cy="0"/>
          <a:chOff x="0" y="0"/>
          <a:chExt cx="0" cy="0"/>
        </a:xfrm>
      </p:grpSpPr>
      <p:sp>
        <p:nvSpPr>
          <p:cNvPr id="826" name="Mutation Analysis Tests the Tests">
            <a:extLst>
              <a:ext uri="{FF2B5EF4-FFF2-40B4-BE49-F238E27FC236}">
                <a16:creationId xmlns:a16="http://schemas.microsoft.com/office/drawing/2014/main" id="{53661DD6-797A-BE6B-8140-688C33F9A8FB}"/>
              </a:ext>
            </a:extLst>
          </p:cNvPr>
          <p:cNvSpPr txBox="1">
            <a:spLocks noGrp="1"/>
          </p:cNvSpPr>
          <p:nvPr>
            <p:ph type="title"/>
          </p:nvPr>
        </p:nvSpPr>
        <p:spPr>
          <a:xfrm>
            <a:off x="838200" y="18255"/>
            <a:ext cx="10515600" cy="1325563"/>
          </a:xfrm>
        </p:spPr>
        <p:txBody>
          <a:bodyPr>
            <a:normAutofit/>
          </a:bodyPr>
          <a:lstStyle/>
          <a:p>
            <a:r>
              <a:rPr lang="en-US" dirty="0"/>
              <a:t>Adversarial Testing and Overspecification</a:t>
            </a:r>
          </a:p>
        </p:txBody>
      </p:sp>
      <p:sp>
        <p:nvSpPr>
          <p:cNvPr id="5" name="Content Placeholder 4">
            <a:extLst>
              <a:ext uri="{FF2B5EF4-FFF2-40B4-BE49-F238E27FC236}">
                <a16:creationId xmlns:a16="http://schemas.microsoft.com/office/drawing/2014/main" id="{AD2A0090-2A9A-67BE-72E1-E2FFC057A43C}"/>
              </a:ext>
            </a:extLst>
          </p:cNvPr>
          <p:cNvSpPr>
            <a:spLocks noGrp="1"/>
          </p:cNvSpPr>
          <p:nvPr>
            <p:ph idx="1"/>
          </p:nvPr>
        </p:nvSpPr>
        <p:spPr>
          <a:xfrm>
            <a:off x="838200" y="1500188"/>
            <a:ext cx="9602972" cy="4351337"/>
          </a:xfrm>
        </p:spPr>
        <p:txBody>
          <a:bodyPr/>
          <a:lstStyle/>
          <a:p>
            <a:pPr marL="0" indent="0">
              <a:buNone/>
            </a:pPr>
            <a:r>
              <a:rPr lang="en-US" dirty="0"/>
              <a:t>Stryker is a </a:t>
            </a:r>
            <a:r>
              <a:rPr lang="en-US" i="1" dirty="0"/>
              <a:t>mutation tester </a:t>
            </a:r>
            <a:r>
              <a:rPr lang="en-US" dirty="0"/>
              <a:t>for JavaScript — an automated adversary!</a:t>
            </a:r>
            <a:endParaRPr lang="en-US" sz="1000" dirty="0"/>
          </a:p>
          <a:p>
            <a:pPr marL="0" indent="0">
              <a:buNone/>
            </a:pPr>
            <a:endParaRPr lang="en-US" sz="1000" dirty="0"/>
          </a:p>
          <a:p>
            <a:pPr marL="0" indent="0">
              <a:buNone/>
            </a:pPr>
            <a:r>
              <a:rPr lang="en-US" dirty="0"/>
              <a:t>Sometimes it loses the game because mutants aren’t bugs.</a:t>
            </a:r>
          </a:p>
        </p:txBody>
      </p:sp>
      <p:sp>
        <p:nvSpPr>
          <p:cNvPr id="828" name="Slide Number">
            <a:extLst>
              <a:ext uri="{FF2B5EF4-FFF2-40B4-BE49-F238E27FC236}">
                <a16:creationId xmlns:a16="http://schemas.microsoft.com/office/drawing/2014/main" id="{157B8D3E-A23D-59A9-FC7F-D4B81474C579}"/>
              </a:ext>
            </a:extLst>
          </p:cNvPr>
          <p:cNvSpPr txBox="1">
            <a:spLocks noGrp="1"/>
          </p:cNvSpPr>
          <p:nvPr>
            <p:ph type="sldNum" sz="quarter" idx="12"/>
          </p:nvPr>
        </p:nvSpPr>
        <p:spPr>
          <a:xfrm>
            <a:off x="8610600" y="6356350"/>
            <a:ext cx="2743200" cy="365125"/>
          </a:xfr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tIns="91439" bIns="9143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8288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42</a:t>
            </a:fld>
            <a:endParaRPr lang="en-US"/>
          </a:p>
        </p:txBody>
      </p:sp>
      <p:pic>
        <p:nvPicPr>
          <p:cNvPr id="7" name="Image" descr="Image">
            <a:extLst>
              <a:ext uri="{FF2B5EF4-FFF2-40B4-BE49-F238E27FC236}">
                <a16:creationId xmlns:a16="http://schemas.microsoft.com/office/drawing/2014/main" id="{D0E66170-3B33-57B9-E3BA-03645AFB9B32}"/>
              </a:ext>
            </a:extLst>
          </p:cNvPr>
          <p:cNvPicPr>
            <a:picLocks noChangeAspect="1"/>
          </p:cNvPicPr>
          <p:nvPr/>
        </p:nvPicPr>
        <p:blipFill>
          <a:blip r:embed="rId3"/>
          <a:stretch>
            <a:fillRect/>
          </a:stretch>
        </p:blipFill>
        <p:spPr>
          <a:xfrm>
            <a:off x="838200" y="3326899"/>
            <a:ext cx="8956158" cy="3029451"/>
          </a:xfrm>
          <a:prstGeom prst="rect">
            <a:avLst/>
          </a:prstGeom>
          <a:ln w="25400">
            <a:solidFill>
              <a:schemeClr val="accent1"/>
            </a:solidFill>
            <a:miter/>
          </a:ln>
        </p:spPr>
      </p:pic>
    </p:spTree>
    <p:extLst>
      <p:ext uri="{BB962C8B-B14F-4D97-AF65-F5344CB8AC3E}">
        <p14:creationId xmlns:p14="http://schemas.microsoft.com/office/powerpoint/2010/main" val="3710913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 name="Mutants are a Valid Substitute for Real Faults"/>
          <p:cNvSpPr txBox="1">
            <a:spLocks noGrp="1"/>
          </p:cNvSpPr>
          <p:nvPr>
            <p:ph type="title"/>
          </p:nvPr>
        </p:nvSpPr>
        <p:spPr>
          <a:prstGeom prst="rect">
            <a:avLst/>
          </a:prstGeom>
        </p:spPr>
        <p:txBody>
          <a:bodyPr/>
          <a:lstStyle/>
          <a:p>
            <a:r>
              <a:rPr lang="en-US" dirty="0"/>
              <a:t>Are mutants </a:t>
            </a:r>
            <a:r>
              <a:rPr dirty="0"/>
              <a:t>a Valid Substitute for Real Faults</a:t>
            </a:r>
            <a:r>
              <a:rPr lang="en-US" dirty="0"/>
              <a:t>?  </a:t>
            </a:r>
            <a:r>
              <a:rPr lang="en-US"/>
              <a:t>Probably yes.</a:t>
            </a:r>
            <a:endParaRPr dirty="0"/>
          </a:p>
        </p:txBody>
      </p:sp>
      <p:sp>
        <p:nvSpPr>
          <p:cNvPr id="862" name="Researchers have studied the question of whether a test suite that finds more mutants also finds more real faults…"/>
          <p:cNvSpPr txBox="1">
            <a:spLocks noGrp="1"/>
          </p:cNvSpPr>
          <p:nvPr>
            <p:ph type="body" sz="half" idx="1"/>
          </p:nvPr>
        </p:nvSpPr>
        <p:spPr>
          <a:xfrm>
            <a:off x="838200" y="1512866"/>
            <a:ext cx="6741332" cy="4338633"/>
          </a:xfrm>
          <a:prstGeom prst="rect">
            <a:avLst/>
          </a:prstGeom>
        </p:spPr>
        <p:txBody>
          <a:bodyPr/>
          <a:lstStyle/>
          <a:p>
            <a:r>
              <a:rPr lang="en-US" dirty="0"/>
              <a:t>Do mutants really represent real bugs?</a:t>
            </a:r>
          </a:p>
          <a:p>
            <a:r>
              <a:rPr dirty="0"/>
              <a:t>Researchers have studied the question of whether a test suite that finds more mutants also finds more real faults</a:t>
            </a:r>
          </a:p>
          <a:p>
            <a:r>
              <a:rPr dirty="0"/>
              <a:t>Conclusion: For the 357 real faults studied, yes</a:t>
            </a:r>
          </a:p>
          <a:p>
            <a:r>
              <a:rPr dirty="0"/>
              <a:t>This work has been replicated in many other contexts, including with real faults from student code</a:t>
            </a:r>
          </a:p>
        </p:txBody>
      </p:sp>
      <p:sp>
        <p:nvSpPr>
          <p:cNvPr id="863" name="Slide Number"/>
          <p:cNvSpPr txBox="1">
            <a:spLocks noGrp="1"/>
          </p:cNvSpPr>
          <p:nvPr>
            <p:ph type="sldNum" sz="quarter" idx="2"/>
          </p:nvPr>
        </p:nvSpPr>
        <p:spPr>
          <a:xfrm>
            <a:off x="22203052" y="12835870"/>
            <a:ext cx="504548" cy="483910"/>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tIns="91439" bIns="9143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8288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888888"/>
                </a:solidFill>
                <a:effectLst/>
                <a:uFillTx/>
                <a:latin typeface="+mj-lt"/>
                <a:ea typeface="+mj-ea"/>
                <a:cs typeface="+mj-cs"/>
                <a:sym typeface="Calibri"/>
              </a:defRPr>
            </a:lvl1pPr>
            <a:lvl2pPr marL="0" marR="0" indent="457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j-lt"/>
                <a:ea typeface="+mj-ea"/>
                <a:cs typeface="+mj-cs"/>
                <a:sym typeface="Calibri"/>
              </a:defRPr>
            </a:lvl9pPr>
          </a:lstStyle>
          <a:p>
            <a:fld id="{86CB4B4D-7CA3-9044-876B-883B54F8677D}" type="slidenum">
              <a:rPr lang="en-US" smtClean="0"/>
              <a:pPr/>
              <a:t>43</a:t>
            </a:fld>
            <a:endParaRPr/>
          </a:p>
        </p:txBody>
      </p:sp>
      <p:grpSp>
        <p:nvGrpSpPr>
          <p:cNvPr id="866" name="Image"/>
          <p:cNvGrpSpPr/>
          <p:nvPr/>
        </p:nvGrpSpPr>
        <p:grpSpPr>
          <a:xfrm>
            <a:off x="7658018" y="1593499"/>
            <a:ext cx="3713516" cy="4923752"/>
            <a:chOff x="0" y="0"/>
            <a:chExt cx="7427031" cy="9847501"/>
          </a:xfrm>
        </p:grpSpPr>
        <p:pic>
          <p:nvPicPr>
            <p:cNvPr id="865" name="Image" descr="Image"/>
            <p:cNvPicPr>
              <a:picLocks noChangeAspect="1"/>
            </p:cNvPicPr>
            <p:nvPr/>
          </p:nvPicPr>
          <p:blipFill>
            <a:blip r:embed="rId3"/>
            <a:stretch>
              <a:fillRect/>
            </a:stretch>
          </p:blipFill>
          <p:spPr>
            <a:xfrm>
              <a:off x="139700" y="139700"/>
              <a:ext cx="7147632" cy="9568102"/>
            </a:xfrm>
            <a:prstGeom prst="rect">
              <a:avLst/>
            </a:prstGeom>
            <a:ln>
              <a:noFill/>
            </a:ln>
            <a:effectLst/>
          </p:spPr>
        </p:pic>
        <p:pic>
          <p:nvPicPr>
            <p:cNvPr id="864" name="Image" descr="Image"/>
            <p:cNvPicPr>
              <a:picLocks/>
            </p:cNvPicPr>
            <p:nvPr/>
          </p:nvPicPr>
          <p:blipFill>
            <a:blip r:embed="rId4"/>
            <a:stretch>
              <a:fillRect/>
            </a:stretch>
          </p:blipFill>
          <p:spPr>
            <a:xfrm>
              <a:off x="0" y="0"/>
              <a:ext cx="7427032" cy="9847502"/>
            </a:xfrm>
            <a:prstGeom prst="rect">
              <a:avLst/>
            </a:prstGeom>
            <a:effectLst/>
          </p:spPr>
        </p:pic>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0FFBE-9CD7-EF0D-03C9-1ECC1FD1A4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3CA4F4-F8B8-C0D5-B76C-335333FDFEED}"/>
              </a:ext>
            </a:extLst>
          </p:cNvPr>
          <p:cNvSpPr>
            <a:spLocks noGrp="1"/>
          </p:cNvSpPr>
          <p:nvPr>
            <p:ph type="title"/>
          </p:nvPr>
        </p:nvSpPr>
        <p:spPr>
          <a:xfrm>
            <a:off x="838200" y="18255"/>
            <a:ext cx="10515600" cy="1325563"/>
          </a:xfrm>
        </p:spPr>
        <p:txBody>
          <a:bodyPr/>
          <a:lstStyle/>
          <a:p>
            <a:r>
              <a:rPr lang="en-US" dirty="0"/>
              <a:t>Review</a:t>
            </a:r>
          </a:p>
        </p:txBody>
      </p:sp>
      <p:sp>
        <p:nvSpPr>
          <p:cNvPr id="3" name="Content Placeholder 2">
            <a:extLst>
              <a:ext uri="{FF2B5EF4-FFF2-40B4-BE49-F238E27FC236}">
                <a16:creationId xmlns:a16="http://schemas.microsoft.com/office/drawing/2014/main" id="{08938706-ABC4-7A7F-98FF-83D741E965D0}"/>
              </a:ext>
            </a:extLst>
          </p:cNvPr>
          <p:cNvSpPr>
            <a:spLocks noGrp="1"/>
          </p:cNvSpPr>
          <p:nvPr>
            <p:ph idx="1"/>
          </p:nvPr>
        </p:nvSpPr>
        <p:spPr>
          <a:xfrm>
            <a:off x="838200" y="1500188"/>
            <a:ext cx="7886700" cy="4856162"/>
          </a:xfrm>
        </p:spPr>
        <p:txBody>
          <a:bodyPr>
            <a:normAutofit lnSpcReduction="10000"/>
          </a:bodyPr>
          <a:lstStyle/>
          <a:p>
            <a:pPr marL="0" indent="0">
              <a:buNone/>
            </a:pPr>
            <a:r>
              <a:rPr lang="en-US" dirty="0"/>
              <a:t>It’s the end of the lesson, so you should be able to</a:t>
            </a:r>
          </a:p>
          <a:p>
            <a:pPr marL="514350" indent="-514350">
              <a:buFont typeface="+mj-lt"/>
              <a:buAutoNum type="arabicPeriod"/>
            </a:pPr>
            <a:r>
              <a:rPr lang="en-US" dirty="0"/>
              <a:t>Explain three general ways of judging whether we've written enough tests</a:t>
            </a:r>
          </a:p>
          <a:p>
            <a:pPr marL="514350" indent="-514350">
              <a:buFont typeface="+mj-lt"/>
              <a:buAutoNum type="arabicPeriod"/>
            </a:pPr>
            <a:r>
              <a:rPr lang="en-US" dirty="0"/>
              <a:t>Explain how contracts provide better guidance than types in choosing test cases</a:t>
            </a:r>
          </a:p>
          <a:p>
            <a:pPr marL="514350" indent="-514350">
              <a:buFont typeface="+mj-lt"/>
              <a:buAutoNum type="arabicPeriod"/>
            </a:pPr>
            <a:r>
              <a:rPr lang="en-US" dirty="0"/>
              <a:t>Explain various measures of code coverage (including statements, branches, functions, and lines)</a:t>
            </a:r>
          </a:p>
          <a:p>
            <a:pPr marL="514350" indent="-514350">
              <a:buFont typeface="+mj-lt"/>
              <a:buAutoNum type="arabicPeriod"/>
            </a:pPr>
            <a:r>
              <a:rPr lang="en-US" dirty="0"/>
              <a:t>Explain how adversarial testing helps gauge whether our tests are sensitive enough to detect likely bugs</a:t>
            </a:r>
          </a:p>
          <a:p>
            <a:pPr lvl="1"/>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D83E011E-0980-A715-D5F0-82B4D34F3C4C}"/>
              </a:ext>
            </a:extLst>
          </p:cNvPr>
          <p:cNvSpPr>
            <a:spLocks noGrp="1"/>
          </p:cNvSpPr>
          <p:nvPr>
            <p:ph type="sldNum" sz="quarter" idx="12"/>
          </p:nvPr>
        </p:nvSpPr>
        <p:spPr>
          <a:xfrm>
            <a:off x="8610600" y="6356350"/>
            <a:ext cx="2743200" cy="365125"/>
          </a:xfrm>
        </p:spPr>
        <p:txBody>
          <a:bodyPr/>
          <a:lstStyle/>
          <a:p>
            <a:pPr lvl="0"/>
            <a:fld id="{20F37917-FD3A-4669-9018-DA04BCDD3D75}" type="slidenum">
              <a:rPr lang="en-US" noProof="0" smtClean="0"/>
              <a:pPr lvl="0"/>
              <a:t>44</a:t>
            </a:fld>
            <a:endParaRPr lang="en-US" noProof="0"/>
          </a:p>
        </p:txBody>
      </p:sp>
    </p:spTree>
    <p:extLst>
      <p:ext uri="{BB962C8B-B14F-4D97-AF65-F5344CB8AC3E}">
        <p14:creationId xmlns:p14="http://schemas.microsoft.com/office/powerpoint/2010/main" val="26567124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lumMod val="20000"/>
            <a:lumOff val="80000"/>
          </a:schemeClr>
        </a:solidFill>
        <a:ln>
          <a:solidFill>
            <a:srgbClr val="0070C0"/>
          </a:solidFill>
        </a:ln>
      </a:spPr>
      <a:bodyPr rtlCol="0" anchor="ctr"/>
      <a:lstStyle>
        <a:defPPr algn="l">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arrow" w="lg" len="lg"/>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l">
          <a:defRPr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96B9CA0-6309-4214-8B47-B8EADC6AF639}">
  <we:reference id="WA200010001" version="1.0.0.1" store="Omex" storeType="OMEX"/>
  <we:alternateReferences>
    <we:reference id="WA200010001" version="1.0.0.1" store="WA200010001" storeType="OMEX"/>
  </we:alternateReferences>
  <we:properties>
    <we:property name="claude.fileId" value="&quot;0b9e3366-1cbe-43b9-9228-a6a332cc591d&quot;"/>
  </we:properties>
  <we:bindings/>
  <we:snapshot xmlns:r="http://schemas.openxmlformats.org/officeDocument/2006/relationships"/>
</we:webextension>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otalTime>33528</TotalTime>
  <Words>6791</Words>
  <Application>Microsoft Office PowerPoint</Application>
  <PresentationFormat>Widescreen</PresentationFormat>
  <Paragraphs>540</Paragraphs>
  <Slides>44</Slides>
  <Notes>34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44</vt:i4>
      </vt:variant>
    </vt:vector>
  </HeadingPairs>
  <TitlesOfParts>
    <vt:vector size="54" baseType="lpstr">
      <vt:lpstr>Algerian</vt:lpstr>
      <vt:lpstr>Arial</vt:lpstr>
      <vt:lpstr>Ink Free</vt:lpstr>
      <vt:lpstr>Calibri</vt:lpstr>
      <vt:lpstr>Consolas</vt:lpstr>
      <vt:lpstr>Verdana</vt:lpstr>
      <vt:lpstr>Wingdings</vt:lpstr>
      <vt:lpstr>Calibri Light</vt:lpstr>
      <vt:lpstr>Menlo</vt:lpstr>
      <vt:lpstr>Office Theme</vt:lpstr>
      <vt:lpstr>CS 4530: Fundamentals of Software Engineering Module 3: Unit Testing</vt:lpstr>
      <vt:lpstr>Learning Goals for this Lesson</vt:lpstr>
      <vt:lpstr>When have we written enough tests?</vt:lpstr>
      <vt:lpstr>Unit tests vs. Integration tests</vt:lpstr>
      <vt:lpstr>Why do we test? Because Tests are the specification (Beyonce rule)</vt:lpstr>
      <vt:lpstr>BUT: tests alone can't specify all of the behavior we want</vt:lpstr>
      <vt:lpstr>3.1 Have we tested enough of the inputs?</vt:lpstr>
      <vt:lpstr>Contracts tell us which test cases we need</vt:lpstr>
      <vt:lpstr>From contracts to test cases</vt:lpstr>
      <vt:lpstr>Example</vt:lpstr>
      <vt:lpstr>Why not just rely on types?</vt:lpstr>
      <vt:lpstr>TypeScript Types are easily Circumvented (1)</vt:lpstr>
      <vt:lpstr>TypeScript Types are easily Circumvented (2)</vt:lpstr>
      <vt:lpstr>Where might an Untrusted Input come from?</vt:lpstr>
      <vt:lpstr>Untrusted Inputs should have type unknown</vt:lpstr>
      <vt:lpstr>Some libraries use any: Common but dangerous</vt:lpstr>
      <vt:lpstr>Property-based tests can specify a range of inputs</vt:lpstr>
      <vt:lpstr>Review of Section 3.1</vt:lpstr>
      <vt:lpstr>3.2 Have we tested enough of the code?</vt:lpstr>
      <vt:lpstr>Code Coverage</vt:lpstr>
      <vt:lpstr>Code Coverage: Line or Statement Coverage</vt:lpstr>
      <vt:lpstr>Code Coverage: Branch Coverage</vt:lpstr>
      <vt:lpstr>Code Coverage: Path Coverage</vt:lpstr>
      <vt:lpstr>Code Coverage: Example 1</vt:lpstr>
      <vt:lpstr>Code Coverage: Example 2</vt:lpstr>
      <vt:lpstr>Code Coverage and “edge” cases are two dimensions of software quality</vt:lpstr>
      <vt:lpstr>Code Coverage in Vitest</vt:lpstr>
      <vt:lpstr>Test Isolation</vt:lpstr>
      <vt:lpstr>Review of Section 3.2</vt:lpstr>
      <vt:lpstr>3.3 Are our tests sensitive enough to detect likely bugs?</vt:lpstr>
      <vt:lpstr>Adversarial Testing</vt:lpstr>
      <vt:lpstr>Who is the adversary?</vt:lpstr>
      <vt:lpstr>Stryker is a tool for automated adversarial testing</vt:lpstr>
      <vt:lpstr>Remedy: you need to devise tests that distinguish the original code from the mutants</vt:lpstr>
      <vt:lpstr>A tiny example</vt:lpstr>
      <vt:lpstr>Stryker report for this test</vt:lpstr>
      <vt:lpstr>Let's look at the second one:</vt:lpstr>
      <vt:lpstr>Here's one test that will cause the mutant to be killed.</vt:lpstr>
      <vt:lpstr>What about the other mutant?</vt:lpstr>
      <vt:lpstr>Here's one test that will catch that mutant</vt:lpstr>
      <vt:lpstr>Use Mutation Analysis While Writing Tests</vt:lpstr>
      <vt:lpstr>Adversarial Testing and Overspecification</vt:lpstr>
      <vt:lpstr>Are mutants a Valid Substitute for Real Faults?  Probably yes.</vt:lpstr>
      <vt:lpstr>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4530: Fundamentals of Software Engineering  Module 2: From Requirements to Code: Test-Driven Development</dc:title>
  <dc:creator>Mitchell Wand</dc:creator>
  <cp:lastModifiedBy>Bhutta, Adeel</cp:lastModifiedBy>
  <cp:revision>279</cp:revision>
  <cp:lastPrinted>2026-01-02T18:10:21Z</cp:lastPrinted>
  <dcterms:created xsi:type="dcterms:W3CDTF">2021-01-07T15:19:22Z</dcterms:created>
  <dcterms:modified xsi:type="dcterms:W3CDTF">2026-09-17T01:57:14Z</dcterms:modified>
</cp:coreProperties>
</file>